
<file path=[Content_Types].xml><?xml version="1.0" encoding="utf-8"?>
<Types xmlns="http://schemas.openxmlformats.org/package/2006/content-types">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54.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tags/tag44.xml" ContentType="application/vnd.openxmlformats-officedocument.presentationml.tags+xml"/>
  <Override PartName="/ppt/tags/tag53.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29"/>
  </p:notesMasterIdLst>
  <p:sldIdLst>
    <p:sldId id="423" r:id="rId2"/>
    <p:sldId id="659" r:id="rId3"/>
    <p:sldId id="567" r:id="rId4"/>
    <p:sldId id="563" r:id="rId5"/>
    <p:sldId id="637" r:id="rId6"/>
    <p:sldId id="658" r:id="rId7"/>
    <p:sldId id="638" r:id="rId8"/>
    <p:sldId id="639" r:id="rId9"/>
    <p:sldId id="640" r:id="rId10"/>
    <p:sldId id="636" r:id="rId11"/>
    <p:sldId id="641" r:id="rId12"/>
    <p:sldId id="642" r:id="rId13"/>
    <p:sldId id="643" r:id="rId14"/>
    <p:sldId id="644" r:id="rId15"/>
    <p:sldId id="645" r:id="rId16"/>
    <p:sldId id="646" r:id="rId17"/>
    <p:sldId id="647" r:id="rId18"/>
    <p:sldId id="648" r:id="rId19"/>
    <p:sldId id="649" r:id="rId20"/>
    <p:sldId id="650" r:id="rId21"/>
    <p:sldId id="651" r:id="rId22"/>
    <p:sldId id="652" r:id="rId23"/>
    <p:sldId id="653" r:id="rId24"/>
    <p:sldId id="656" r:id="rId25"/>
    <p:sldId id="654" r:id="rId26"/>
    <p:sldId id="657" r:id="rId27"/>
    <p:sldId id="600" r:id="rId28"/>
  </p:sldIdLst>
  <p:sldSz cx="9144000" cy="6858000" type="screen4x3"/>
  <p:notesSz cx="6881813" cy="9296400"/>
  <p:custDataLst>
    <p:tags r:id="rId30"/>
  </p:custDataLst>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autoAdjust="0"/>
    <p:restoredTop sz="94660"/>
  </p:normalViewPr>
  <p:slideViewPr>
    <p:cSldViewPr>
      <p:cViewPr varScale="1">
        <p:scale>
          <a:sx n="126" d="100"/>
          <a:sy n="126" d="100"/>
        </p:scale>
        <p:origin x="-1182" y="-84"/>
      </p:cViewPr>
      <p:guideLst>
        <p:guide orient="horz" pos="1056"/>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897513"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8805" y="4416426"/>
            <a:ext cx="5504204"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1" y="8829675"/>
            <a:ext cx="2982742"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897513" y="8829675"/>
            <a:ext cx="2982742"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defRPr>
            </a:lvl1pPr>
          </a:lstStyle>
          <a:p>
            <a:pPr>
              <a:defRPr/>
            </a:pPr>
            <a:fld id="{EE49BBB4-6B44-493F-8D86-2713B14A936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mtClean="0"/>
              <a:t>The following concepts began materializing following WWII, and the U.S. and Western Europe sought to promote free trade.  These items were discussed in New Hampshire in 1944, but the ITO never materialized.  The U.S. was concerned that the ITO would interfere with its ability to operate as an independent, sovereign nation.</a:t>
            </a:r>
          </a:p>
        </p:txBody>
      </p:sp>
      <p:sp>
        <p:nvSpPr>
          <p:cNvPr id="37892" name="Slide Number Placeholder 3"/>
          <p:cNvSpPr>
            <a:spLocks noGrp="1"/>
          </p:cNvSpPr>
          <p:nvPr>
            <p:ph type="sldNum" sz="quarter" idx="5"/>
          </p:nvPr>
        </p:nvSpPr>
        <p:spPr>
          <a:noFill/>
        </p:spPr>
        <p:txBody>
          <a:bodyPr/>
          <a:lstStyle/>
          <a:p>
            <a:fld id="{C37DAD38-06AB-4841-AD8F-6B2955C59B60}" type="slidenum">
              <a:rPr lang="en-US" smtClean="0"/>
              <a:pPr/>
              <a:t>4</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smtClean="0"/>
              <a:t>U.S. apples had been treated with the appropriate procedures-methyl bromide + cold storage, but the U.S. had not definitely looked at various varieties of apples.  As each individual variety was not evaluatJed, Japan would only accept the red delicious apples.  However, Japan did not specifically refer to the variety of apple in their risk assessment.  Also, refused entry of apricots.  After about 10 years of negotiations, Japan never provided the appopriate ‘sound science’ risk assessment to justify stopping shipment.</a:t>
            </a:r>
          </a:p>
        </p:txBody>
      </p:sp>
      <p:sp>
        <p:nvSpPr>
          <p:cNvPr id="47108" name="Slide Number Placeholder 3"/>
          <p:cNvSpPr>
            <a:spLocks noGrp="1"/>
          </p:cNvSpPr>
          <p:nvPr>
            <p:ph type="sldNum" sz="quarter" idx="5"/>
          </p:nvPr>
        </p:nvSpPr>
        <p:spPr>
          <a:noFill/>
        </p:spPr>
        <p:txBody>
          <a:bodyPr/>
          <a:lstStyle/>
          <a:p>
            <a:fld id="{96740C14-7C8D-4B29-BB8F-F0E60985072D}" type="slidenum">
              <a:rPr lang="en-US" smtClean="0"/>
              <a:pPr/>
              <a:t>24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t>TBT employs standards to refer to the voluntary product standards.  Technical regulations is the term for ‘mandatory product standards’, and conformity assessment procedures are methods for determining whether or not a product is safe.  Trade restrictions must not be more than necessary in order to meet a “legitimate objective.”  Examples of legitimate objectives could include national security, protecting consumer fraud, and the protection of human, animal, or plant health.</a:t>
            </a:r>
          </a:p>
          <a:p>
            <a:endParaRPr lang="en-US" dirty="0" smtClean="0"/>
          </a:p>
          <a:p>
            <a:r>
              <a:rPr lang="en-US" dirty="0" smtClean="0"/>
              <a:t>EU is particularly skeptical of genetically engineered organisms due to the fact that they have faced several major </a:t>
            </a:r>
            <a:r>
              <a:rPr lang="en-US" dirty="0" err="1" smtClean="0"/>
              <a:t>dieases</a:t>
            </a:r>
            <a:r>
              <a:rPr lang="en-US" dirty="0" smtClean="0"/>
              <a:t>:  mad cow, FMD, and some microbial contamination of food.  Japan, Australia, and New Zealand also have measures affecting biotechnology.</a:t>
            </a:r>
          </a:p>
        </p:txBody>
      </p:sp>
      <p:sp>
        <p:nvSpPr>
          <p:cNvPr id="48132" name="Slide Number Placeholder 3"/>
          <p:cNvSpPr>
            <a:spLocks noGrp="1"/>
          </p:cNvSpPr>
          <p:nvPr>
            <p:ph type="sldNum" sz="quarter" idx="5"/>
          </p:nvPr>
        </p:nvSpPr>
        <p:spPr>
          <a:noFill/>
        </p:spPr>
        <p:txBody>
          <a:bodyPr/>
          <a:lstStyle/>
          <a:p>
            <a:fld id="{8C4D81D9-65FB-465F-8D7C-C47487E0ACC9}" type="slidenum">
              <a:rPr lang="en-US" smtClean="0"/>
              <a:pPr/>
              <a:t>25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smtClean="0"/>
              <a:t>Although GATT article XX(b) exception prohibited members from arbitrary discrimination against importers, no guidelines were available.  GATT members could effectively restrict imports based on health and safety concerns while providing little, if any scientific support for their assumptions.</a:t>
            </a:r>
          </a:p>
        </p:txBody>
      </p:sp>
      <p:sp>
        <p:nvSpPr>
          <p:cNvPr id="38916" name="Slide Number Placeholder 3"/>
          <p:cNvSpPr>
            <a:spLocks noGrp="1"/>
          </p:cNvSpPr>
          <p:nvPr>
            <p:ph type="sldNum" sz="quarter" idx="5"/>
          </p:nvPr>
        </p:nvSpPr>
        <p:spPr>
          <a:noFill/>
        </p:spPr>
        <p:txBody>
          <a:bodyPr/>
          <a:lstStyle/>
          <a:p>
            <a:fld id="{33678A36-3A3F-49E5-BDB5-9F8FDF7784D8}"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smtClean="0"/>
              <a:t>U.S. negotiators emphasized the importance of basing SPS restrictions on sound science.  ‘Sound science’ has been an emphasis and considered a new element of focus for the WTO.  The meaning of the laws is largely determined by the interpretation of legal case studies.  The focus of case studies for this presentation follows your textbook reading assignment and is focused on the WTO/SPS agreement.  WTO Appellate Body interprets issues with the WTO/SPS agreement.</a:t>
            </a:r>
          </a:p>
        </p:txBody>
      </p:sp>
      <p:sp>
        <p:nvSpPr>
          <p:cNvPr id="39940" name="Slide Number Placeholder 3"/>
          <p:cNvSpPr>
            <a:spLocks noGrp="1"/>
          </p:cNvSpPr>
          <p:nvPr>
            <p:ph type="sldNum" sz="quarter" idx="5"/>
          </p:nvPr>
        </p:nvSpPr>
        <p:spPr>
          <a:noFill/>
        </p:spPr>
        <p:txBody>
          <a:bodyPr/>
          <a:lstStyle/>
          <a:p>
            <a:fld id="{0F9B3FE9-19DC-4945-9586-AB803F94740A}" type="slidenum">
              <a:rPr lang="en-US" smtClean="0"/>
              <a:pPr/>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smtClean="0"/>
              <a:t>Members must also ensure that measures are not more restrictive than necessary in order to achieve appropriate phytosanitary results.</a:t>
            </a:r>
          </a:p>
        </p:txBody>
      </p:sp>
      <p:sp>
        <p:nvSpPr>
          <p:cNvPr id="40964" name="Slide Number Placeholder 3"/>
          <p:cNvSpPr>
            <a:spLocks noGrp="1"/>
          </p:cNvSpPr>
          <p:nvPr>
            <p:ph type="sldNum" sz="quarter" idx="5"/>
          </p:nvPr>
        </p:nvSpPr>
        <p:spPr>
          <a:noFill/>
        </p:spPr>
        <p:txBody>
          <a:bodyPr/>
          <a:lstStyle/>
          <a:p>
            <a:fld id="{DFF7AB76-E650-4575-9C3B-18EA459CB8FF}" type="slidenum">
              <a:rPr lang="en-US" smtClean="0"/>
              <a:pPr/>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r>
              <a:rPr lang="en-US" smtClean="0"/>
              <a:t>Part of WTO/SPS requirements.  A time period for public comment is a key component to transparency.  If no international standards, must be published to the WTO Secretarist as an “early stage”.  A member is also to publish notice of an intended measure before it is actually enacted.</a:t>
            </a:r>
          </a:p>
        </p:txBody>
      </p:sp>
      <p:sp>
        <p:nvSpPr>
          <p:cNvPr id="41988" name="Slide Number Placeholder 3"/>
          <p:cNvSpPr>
            <a:spLocks noGrp="1"/>
          </p:cNvSpPr>
          <p:nvPr>
            <p:ph type="sldNum" sz="quarter" idx="5"/>
          </p:nvPr>
        </p:nvSpPr>
        <p:spPr>
          <a:noFill/>
        </p:spPr>
        <p:txBody>
          <a:bodyPr/>
          <a:lstStyle/>
          <a:p>
            <a:fld id="{17433388-00F4-44B3-89F5-F962A0B815AF}" type="slidenum">
              <a:rPr lang="en-US" smtClean="0"/>
              <a:pPr/>
              <a:t>13</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smtClean="0"/>
              <a:t>Congress allows states to enact their own SPS laws that are not in conflict with federal laws.  State laws can be more restrictive than federal laws, but proper justification must be provided.  Federal and state efforts must be coordinated well in order to avoid problems with transparency.</a:t>
            </a:r>
          </a:p>
        </p:txBody>
      </p:sp>
      <p:sp>
        <p:nvSpPr>
          <p:cNvPr id="43012" name="Slide Number Placeholder 3"/>
          <p:cNvSpPr>
            <a:spLocks noGrp="1"/>
          </p:cNvSpPr>
          <p:nvPr>
            <p:ph type="sldNum" sz="quarter" idx="5"/>
          </p:nvPr>
        </p:nvSpPr>
        <p:spPr>
          <a:noFill/>
        </p:spPr>
        <p:txBody>
          <a:bodyPr/>
          <a:lstStyle/>
          <a:p>
            <a:fld id="{0AA6191E-F844-489D-BCD9-79D079EE635B}" type="slidenum">
              <a:rPr lang="en-US" smtClean="0"/>
              <a:pPr/>
              <a:t>14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dirty="0" smtClean="0"/>
              <a:t>Member not using international standard must explain why in detail.</a:t>
            </a:r>
          </a:p>
          <a:p>
            <a:endParaRPr lang="en-US" dirty="0" smtClean="0"/>
          </a:p>
          <a:p>
            <a:r>
              <a:rPr lang="en-US" dirty="0" smtClean="0"/>
              <a:t>All of these organizations are recognized</a:t>
            </a:r>
            <a:r>
              <a:rPr lang="en-US" baseline="0" dirty="0" smtClean="0"/>
              <a:t> by WTO</a:t>
            </a:r>
            <a:endParaRPr lang="en-US" dirty="0" smtClean="0"/>
          </a:p>
          <a:p>
            <a:r>
              <a:rPr lang="en-US" dirty="0" smtClean="0"/>
              <a:t>OIE-established in 1924, </a:t>
            </a:r>
            <a:r>
              <a:rPr lang="en-US" baseline="0" dirty="0" smtClean="0"/>
              <a:t>176 member countries in 2010</a:t>
            </a:r>
          </a:p>
          <a:p>
            <a:r>
              <a:rPr lang="en-US" baseline="0" dirty="0" smtClean="0"/>
              <a:t>IPPC-established in 1952, 173 member countries</a:t>
            </a:r>
          </a:p>
          <a:p>
            <a:r>
              <a:rPr lang="en-US" baseline="0" dirty="0" smtClean="0"/>
              <a:t>Codex, created by FAO and WHO in 1963</a:t>
            </a:r>
            <a:endParaRPr lang="en-US" dirty="0" smtClean="0"/>
          </a:p>
        </p:txBody>
      </p:sp>
      <p:sp>
        <p:nvSpPr>
          <p:cNvPr id="44036" name="Slide Number Placeholder 3"/>
          <p:cNvSpPr>
            <a:spLocks noGrp="1"/>
          </p:cNvSpPr>
          <p:nvPr>
            <p:ph type="sldNum" sz="quarter" idx="5"/>
          </p:nvPr>
        </p:nvSpPr>
        <p:spPr>
          <a:noFill/>
        </p:spPr>
        <p:txBody>
          <a:bodyPr/>
          <a:lstStyle/>
          <a:p>
            <a:fld id="{CC8A5987-B05E-4CCA-B2BA-73D65A4D75DF}" type="slidenum">
              <a:rPr lang="en-US" smtClean="0"/>
              <a:pPr/>
              <a:t>18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dirty="0" smtClean="0"/>
              <a:t>The Appellate Body upheld that the SPS agreement does not require a WTO member to base its SPS measures upon international standards, but must be based on risk assessment as described in article 5.1.</a:t>
            </a:r>
          </a:p>
        </p:txBody>
      </p:sp>
      <p:sp>
        <p:nvSpPr>
          <p:cNvPr id="45060" name="Slide Number Placeholder 3"/>
          <p:cNvSpPr>
            <a:spLocks noGrp="1"/>
          </p:cNvSpPr>
          <p:nvPr>
            <p:ph type="sldNum" sz="quarter" idx="5"/>
          </p:nvPr>
        </p:nvSpPr>
        <p:spPr>
          <a:noFill/>
        </p:spPr>
        <p:txBody>
          <a:bodyPr/>
          <a:lstStyle/>
          <a:p>
            <a:fld id="{89D59FED-0387-4A5F-AB73-F6C13D39BA62}" type="slidenum">
              <a:rPr lang="en-US" smtClean="0"/>
              <a:pPr/>
              <a:t>19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smtClean="0"/>
              <a:t>U.S. apples had been treated with the appropriate procedures-methyl bromide + cold storage, but the U.S. had not definitely looked at various varieties of apples.  As each individual variety was not evaluatJed, Japan would only accept the red delicious apples.  However, Japan did not specifically refer to the variety of apple in their risk assessment.  Also, refused entry of apricots.  After about 10 years of negotiations, Japan never provided the appopriate ‘sound science’ risk assessment to justify stopping shipment.</a:t>
            </a:r>
          </a:p>
        </p:txBody>
      </p:sp>
      <p:sp>
        <p:nvSpPr>
          <p:cNvPr id="46084" name="Slide Number Placeholder 3"/>
          <p:cNvSpPr>
            <a:spLocks noGrp="1"/>
          </p:cNvSpPr>
          <p:nvPr>
            <p:ph type="sldNum" sz="quarter" idx="5"/>
          </p:nvPr>
        </p:nvSpPr>
        <p:spPr>
          <a:noFill/>
        </p:spPr>
        <p:txBody>
          <a:bodyPr/>
          <a:lstStyle/>
          <a:p>
            <a:fld id="{5A0D6301-A38A-4C9B-8D78-183C1EE09128}" type="slidenum">
              <a:rPr lang="en-US" smtClean="0"/>
              <a:pPr/>
              <a:t>23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custDataLst>
              <p:tags r:id="rId1"/>
            </p:custDataLst>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7ACAAA7F-72E0-4254-B6FF-9B006B31F84A}"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89B49E9-E8FC-4217-8B15-6FE721364B4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14F15E7-E8A7-4395-A97A-041EFAD5CB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custDataLst>
              <p:tags r:id="rId1"/>
            </p:custDataLst>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A0A02A64-3555-4CFB-AC4F-A41F9D3067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91B2D2A6-5E1A-4A41-B334-4895FFC5C68F}"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custDataLst>
              <p:tags r:id="rId1"/>
            </p:custDataLst>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A633973A-0716-4CF8-AB7B-5C2E5079989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73DC51FB-60ED-4A8E-B112-5AB44965EA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766956C3-08FB-493C-8FEB-3B7D19D993C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C82F9010-5F23-482D-B4B3-CF274DC270D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10B77427-7753-48D4-B547-1236C2CC22CF}"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78C36763-3108-4D65-A950-3F49DF3C2FF3}"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custDataLst>
              <p:tags r:id="rId13"/>
            </p:custDataLst>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B354EE7B-10A7-4425-A373-880995AB4024}"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32" r:id="rId7"/>
    <p:sldLayoutId id="2147484041" r:id="rId8"/>
    <p:sldLayoutId id="2147484042" r:id="rId9"/>
    <p:sldLayoutId id="2147484033" r:id="rId10"/>
    <p:sldLayoutId id="2147484034"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5.jpeg"/><Relationship Id="rId4"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3" Type="http://schemas.openxmlformats.org/officeDocument/2006/relationships/hyperlink" Target="http://www.fao.org/news/story/en/item/45027/icode/"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image" Target="../media/image7.jpeg"/><Relationship Id="rId4" Type="http://schemas.openxmlformats.org/officeDocument/2006/relationships/notesSlide" Target="../notesSlides/notesSlide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image" Target="../media/image8.jpeg"/><Relationship Id="rId4"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notesSlide" Target="../notesSlides/notesSlide11.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tags" Target="../tags/tag5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464234" y="381001"/>
            <a:ext cx="8298766" cy="1295399"/>
          </a:xfrm>
        </p:spPr>
        <p:txBody>
          <a:bodyPr/>
          <a:lstStyle/>
          <a:p>
            <a:pPr indent="0" algn="ctr" eaLnBrk="1" fontAlgn="auto" hangingPunct="1">
              <a:spcAft>
                <a:spcPts val="0"/>
              </a:spcAft>
              <a:defRPr/>
            </a:pPr>
            <a:r>
              <a:rPr lang="en-US" sz="4000" dirty="0" smtClean="0">
                <a:solidFill>
                  <a:schemeClr val="tx2">
                    <a:tint val="100000"/>
                    <a:shade val="90000"/>
                    <a:satMod val="250000"/>
                    <a:alpha val="100000"/>
                  </a:schemeClr>
                </a:solidFill>
              </a:rPr>
              <a:t>International </a:t>
            </a:r>
            <a:r>
              <a:rPr lang="en-US" sz="4000" smtClean="0">
                <a:solidFill>
                  <a:schemeClr val="tx2">
                    <a:tint val="100000"/>
                    <a:shade val="90000"/>
                    <a:satMod val="250000"/>
                    <a:alpha val="100000"/>
                  </a:schemeClr>
                </a:solidFill>
              </a:rPr>
              <a:t>Trade Issues, Part 1</a:t>
            </a:r>
            <a:endParaRPr lang="en-US" sz="4000" dirty="0">
              <a:solidFill>
                <a:schemeClr val="tx2">
                  <a:tint val="100000"/>
                  <a:shade val="90000"/>
                  <a:satMod val="250000"/>
                  <a:alpha val="100000"/>
                </a:schemeClr>
              </a:solidFill>
            </a:endParaRPr>
          </a:p>
        </p:txBody>
      </p:sp>
      <p:sp>
        <p:nvSpPr>
          <p:cNvPr id="10243" name="Subtitle 2"/>
          <p:cNvSpPr>
            <a:spLocks noGrp="1"/>
          </p:cNvSpPr>
          <p:nvPr>
            <p:ph type="subTitle" idx="1"/>
          </p:nvPr>
        </p:nvSpPr>
        <p:spPr>
          <a:xfrm>
            <a:off x="2133600" y="2819400"/>
            <a:ext cx="6553200" cy="2362200"/>
          </a:xfrm>
        </p:spPr>
        <p:txBody>
          <a:bodyPr/>
          <a:lstStyle/>
          <a:p>
            <a:pPr eaLnBrk="1" hangingPunct="1">
              <a:spcBef>
                <a:spcPct val="0"/>
              </a:spcBef>
            </a:pPr>
            <a:r>
              <a:rPr lang="en-US" smtClean="0"/>
              <a:t>Amanda Hodges, Ph.D.</a:t>
            </a:r>
          </a:p>
          <a:p>
            <a:pPr eaLnBrk="1" hangingPunct="1">
              <a:spcBef>
                <a:spcPct val="0"/>
              </a:spcBef>
            </a:pPr>
            <a:r>
              <a:rPr lang="en-US" smtClean="0"/>
              <a:t>Entomology/Nematology Dept.</a:t>
            </a:r>
          </a:p>
          <a:p>
            <a:pPr eaLnBrk="1" hangingPunct="1">
              <a:spcBef>
                <a:spcPct val="0"/>
              </a:spcBef>
            </a:pPr>
            <a:r>
              <a:rPr lang="en-US" smtClean="0"/>
              <a:t>University of  Florida</a:t>
            </a:r>
          </a:p>
          <a:p>
            <a:pPr eaLnBrk="1" hangingPunct="1">
              <a:spcBef>
                <a:spcPct val="0"/>
              </a:spcBef>
            </a:pPr>
            <a:endParaRPr lang="en-US" smtClean="0"/>
          </a:p>
          <a:p>
            <a:pPr eaLnBrk="1" hangingPunct="1">
              <a:spcBef>
                <a:spcPct val="0"/>
              </a:spcBef>
            </a:pPr>
            <a:endParaRPr lang="en-US" smtClean="0"/>
          </a:p>
        </p:txBody>
      </p:sp>
      <p:pic>
        <p:nvPicPr>
          <p:cNvPr id="10244" name="Picture 3" descr="UFsignatureThemeline.tif"/>
          <p:cNvPicPr>
            <a:picLocks noChangeAspect="1"/>
          </p:cNvPicPr>
          <p:nvPr/>
        </p:nvPicPr>
        <p:blipFill>
          <a:blip r:embed="rId4" cstate="print"/>
          <a:srcRect/>
          <a:stretch>
            <a:fillRect/>
          </a:stretch>
        </p:blipFill>
        <p:spPr bwMode="auto">
          <a:xfrm>
            <a:off x="0" y="6172200"/>
            <a:ext cx="2474913" cy="685800"/>
          </a:xfrm>
          <a:prstGeom prst="rect">
            <a:avLst/>
          </a:prstGeom>
          <a:noFill/>
          <a:ln w="9525">
            <a:noFill/>
            <a:miter lim="800000"/>
            <a:headEnd/>
            <a:tailEnd/>
          </a:ln>
        </p:spPr>
      </p:pic>
      <p:sp>
        <p:nvSpPr>
          <p:cNvPr id="10245" name="TextBox 4"/>
          <p:cNvSpPr txBox="1">
            <a:spLocks noChangeArrowheads="1"/>
          </p:cNvSpPr>
          <p:nvPr/>
        </p:nvSpPr>
        <p:spPr bwMode="auto">
          <a:xfrm>
            <a:off x="2617788" y="6172200"/>
            <a:ext cx="6526723" cy="461665"/>
          </a:xfrm>
          <a:prstGeom prst="rect">
            <a:avLst/>
          </a:prstGeom>
          <a:noFill/>
          <a:ln w="9525">
            <a:noFill/>
            <a:miter lim="800000"/>
            <a:headEnd/>
            <a:tailEnd/>
          </a:ln>
        </p:spPr>
        <p:txBody>
          <a:bodyPr wrap="none">
            <a:spAutoFit/>
          </a:bodyPr>
          <a:lstStyle/>
          <a:p>
            <a:r>
              <a:rPr lang="en-US" sz="2400" dirty="0"/>
              <a:t>Exotic Species &amp; </a:t>
            </a:r>
            <a:r>
              <a:rPr lang="en-US" sz="2400" dirty="0" err="1"/>
              <a:t>Biosecurity</a:t>
            </a:r>
            <a:r>
              <a:rPr lang="en-US" sz="2400" dirty="0"/>
              <a:t> Issues ENY </a:t>
            </a:r>
            <a:r>
              <a:rPr lang="en-US" sz="2400" dirty="0" smtClean="0"/>
              <a:t>4161/6166</a:t>
            </a:r>
            <a:endParaRPr lang="en-US" sz="24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18435" name="Content Placeholder 2"/>
          <p:cNvSpPr>
            <a:spLocks noGrp="1"/>
          </p:cNvSpPr>
          <p:nvPr>
            <p:ph idx="1"/>
          </p:nvPr>
        </p:nvSpPr>
        <p:spPr/>
        <p:txBody>
          <a:bodyPr/>
          <a:lstStyle/>
          <a:p>
            <a:r>
              <a:rPr lang="en-US" smtClean="0"/>
              <a:t>WTO members replaced GATT Article XX(b) defense for health and safety measures with a SPS code</a:t>
            </a:r>
          </a:p>
          <a:p>
            <a:pPr>
              <a:buFont typeface="Wingdings 2" pitchFamily="18" charset="2"/>
              <a:buNone/>
            </a:pPr>
            <a:endParaRPr lang="en-US" smtClean="0"/>
          </a:p>
          <a:p>
            <a:r>
              <a:rPr lang="en-US" smtClean="0"/>
              <a:t>WTO/SPS agreement doesn’t create SPS standards, but provides rules for adoption.</a:t>
            </a:r>
          </a:p>
          <a:p>
            <a:pPr>
              <a:buFont typeface="Wingdings 2" pitchFamily="18" charset="2"/>
              <a:buNone/>
            </a:pPr>
            <a:endParaRPr lang="en-US" smtClean="0"/>
          </a:p>
          <a:p>
            <a:r>
              <a:rPr lang="en-US" smtClean="0"/>
              <a:t>Disputes settled by WTO Appellate Body</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defRPr/>
            </a:pPr>
            <a:r>
              <a:rPr lang="en-US" dirty="0" smtClean="0"/>
              <a:t>SPS Agreement, Article 2.3</a:t>
            </a:r>
            <a:endParaRPr lang="en-US" dirty="0"/>
          </a:p>
        </p:txBody>
      </p:sp>
      <p:sp>
        <p:nvSpPr>
          <p:cNvPr id="19459" name="Content Placeholder 2"/>
          <p:cNvSpPr>
            <a:spLocks noGrp="1"/>
          </p:cNvSpPr>
          <p:nvPr>
            <p:ph idx="1"/>
          </p:nvPr>
        </p:nvSpPr>
        <p:spPr/>
        <p:txBody>
          <a:bodyPr/>
          <a:lstStyle/>
          <a:p>
            <a:pPr>
              <a:buFont typeface="Wingdings 2" pitchFamily="18" charset="2"/>
              <a:buNone/>
            </a:pPr>
            <a:r>
              <a:rPr lang="en-US" sz="2800" smtClean="0"/>
              <a:t>Members shall ensure that their sanitary and phytosanitary measures do not arbitrarily or unjustifiably discriminate between Members where identical or similar conditions prevail, including between their own territory and that of other Members.  Sanitary and phytosanitary measure shall not be applied in a manner which would constitute a disguised restriction on international trade.</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20483" name="Content Placeholder 2"/>
          <p:cNvSpPr>
            <a:spLocks noGrp="1"/>
          </p:cNvSpPr>
          <p:nvPr>
            <p:ph idx="1"/>
          </p:nvPr>
        </p:nvSpPr>
        <p:spPr/>
        <p:txBody>
          <a:bodyPr/>
          <a:lstStyle/>
          <a:p>
            <a:r>
              <a:rPr lang="en-US" smtClean="0"/>
              <a:t>Risk Assessment:  a scientific-based justification for a higher level of protection.</a:t>
            </a:r>
          </a:p>
          <a:p>
            <a:pPr>
              <a:buFont typeface="Wingdings 2" pitchFamily="18" charset="2"/>
              <a:buNone/>
            </a:pPr>
            <a:endParaRPr lang="en-US" smtClean="0"/>
          </a:p>
          <a:p>
            <a:r>
              <a:rPr lang="en-US" smtClean="0"/>
              <a:t>Temporary SPS measure:  may be adopted if little scientific evidence is available but other conditions are met.</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21507" name="Content Placeholder 2"/>
          <p:cNvSpPr>
            <a:spLocks noGrp="1"/>
          </p:cNvSpPr>
          <p:nvPr>
            <p:ph idx="1"/>
          </p:nvPr>
        </p:nvSpPr>
        <p:spPr/>
        <p:txBody>
          <a:bodyPr/>
          <a:lstStyle/>
          <a:p>
            <a:r>
              <a:rPr lang="en-US" smtClean="0"/>
              <a:t>Equivalency:  Importing SPS members must accept SPS measures of exporting members who seek the same level of protection, even if by different means.</a:t>
            </a:r>
          </a:p>
          <a:p>
            <a:pPr>
              <a:buFont typeface="Wingdings 2" pitchFamily="18" charset="2"/>
              <a:buNone/>
            </a:pPr>
            <a:endParaRPr lang="en-US" smtClean="0"/>
          </a:p>
          <a:p>
            <a:r>
              <a:rPr lang="en-US" smtClean="0"/>
              <a:t>Transparency:  a member must provide information to other WTO members on their SPS measures.  </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defRPr/>
            </a:pPr>
            <a:r>
              <a:rPr lang="en-US" dirty="0" smtClean="0"/>
              <a:t>Compliance with WTO/SPS</a:t>
            </a:r>
            <a:endParaRPr lang="en-US" dirty="0"/>
          </a:p>
        </p:txBody>
      </p:sp>
      <p:sp>
        <p:nvSpPr>
          <p:cNvPr id="22531" name="Content Placeholder 2"/>
          <p:cNvSpPr>
            <a:spLocks noGrp="1"/>
          </p:cNvSpPr>
          <p:nvPr>
            <p:ph idx="1"/>
          </p:nvPr>
        </p:nvSpPr>
        <p:spPr/>
        <p:txBody>
          <a:bodyPr/>
          <a:lstStyle/>
          <a:p>
            <a:r>
              <a:rPr lang="en-US" smtClean="0"/>
              <a:t>Must conform to the international standard, if any, or be able to scientifically justify the measure through a risk assessment (Harmonization)</a:t>
            </a:r>
          </a:p>
          <a:p>
            <a:pPr>
              <a:buFont typeface="Wingdings 2" pitchFamily="18" charset="2"/>
              <a:buNone/>
            </a:pPr>
            <a:endParaRPr lang="en-US" smtClean="0"/>
          </a:p>
          <a:p>
            <a:r>
              <a:rPr lang="en-US" smtClean="0"/>
              <a:t>May be temporarily adopted, although it would not qualify as a permanent measure, only as provided by the WTO/SPS</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defRPr/>
            </a:pPr>
            <a:r>
              <a:rPr lang="en-US" dirty="0" smtClean="0"/>
              <a:t>Compliance with WTO/SPS</a:t>
            </a:r>
            <a:endParaRPr lang="en-US" dirty="0"/>
          </a:p>
        </p:txBody>
      </p:sp>
      <p:sp>
        <p:nvSpPr>
          <p:cNvPr id="23555" name="Content Placeholder 2"/>
          <p:cNvSpPr>
            <a:spLocks noGrp="1"/>
          </p:cNvSpPr>
          <p:nvPr>
            <p:ph idx="1"/>
          </p:nvPr>
        </p:nvSpPr>
        <p:spPr/>
        <p:txBody>
          <a:bodyPr/>
          <a:lstStyle/>
          <a:p>
            <a:r>
              <a:rPr lang="en-US" smtClean="0"/>
              <a:t>Must avoid arbitrary or unjustified distinctions in levels of protection.</a:t>
            </a:r>
          </a:p>
          <a:p>
            <a:pPr>
              <a:buFont typeface="Wingdings 2" pitchFamily="18" charset="2"/>
              <a:buNone/>
            </a:pPr>
            <a:endParaRPr lang="en-US" smtClean="0"/>
          </a:p>
          <a:p>
            <a:r>
              <a:rPr lang="en-US" smtClean="0"/>
              <a:t>Be no more trade restrictive than necessary to achieve the appropriate level of protection.</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defRPr/>
            </a:pPr>
            <a:r>
              <a:rPr lang="en-US" dirty="0" smtClean="0"/>
              <a:t>Compliance with WTO/SPS</a:t>
            </a:r>
            <a:endParaRPr lang="en-US" dirty="0"/>
          </a:p>
        </p:txBody>
      </p:sp>
      <p:sp>
        <p:nvSpPr>
          <p:cNvPr id="24579" name="Content Placeholder 2"/>
          <p:cNvSpPr>
            <a:spLocks noGrp="1"/>
          </p:cNvSpPr>
          <p:nvPr>
            <p:ph idx="1"/>
          </p:nvPr>
        </p:nvSpPr>
        <p:spPr/>
        <p:txBody>
          <a:bodyPr/>
          <a:lstStyle/>
          <a:p>
            <a:r>
              <a:rPr lang="en-US" smtClean="0"/>
              <a:t>Accept an exporting member’s SPS measure as equivalent if that member objectively demonstrates that its measures achieve the same level of protection.</a:t>
            </a:r>
          </a:p>
          <a:p>
            <a:pPr>
              <a:buFont typeface="Wingdings 2" pitchFamily="18" charset="2"/>
              <a:buNone/>
            </a:pPr>
            <a:endParaRPr lang="en-US" smtClean="0"/>
          </a:p>
          <a:p>
            <a:r>
              <a:rPr lang="en-US" smtClean="0"/>
              <a:t>Take into account the level of prevalence of specific diseases or pests, existence of eradication or control programs.</a:t>
            </a:r>
          </a:p>
          <a:p>
            <a:endParaRPr lang="en-US" smtClean="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defRPr/>
            </a:pPr>
            <a:r>
              <a:rPr lang="en-US" dirty="0" smtClean="0"/>
              <a:t>Compliance with WTO/SPS</a:t>
            </a:r>
            <a:endParaRPr lang="en-US" dirty="0"/>
          </a:p>
        </p:txBody>
      </p:sp>
      <p:sp>
        <p:nvSpPr>
          <p:cNvPr id="25603" name="Content Placeholder 2"/>
          <p:cNvSpPr>
            <a:spLocks noGrp="1"/>
          </p:cNvSpPr>
          <p:nvPr>
            <p:ph idx="1"/>
          </p:nvPr>
        </p:nvSpPr>
        <p:spPr/>
        <p:txBody>
          <a:bodyPr/>
          <a:lstStyle/>
          <a:p>
            <a:r>
              <a:rPr lang="en-US" smtClean="0"/>
              <a:t>Notify other members of changes in their SPS measures.</a:t>
            </a:r>
          </a:p>
          <a:p>
            <a:pPr>
              <a:buFont typeface="Wingdings 2" pitchFamily="18" charset="2"/>
              <a:buNone/>
            </a:pPr>
            <a:endParaRPr lang="en-US" smtClean="0"/>
          </a:p>
          <a:p>
            <a:r>
              <a:rPr lang="en-US" smtClean="0"/>
              <a:t>May not be applied through the control, inspection, and approval procedures to limit arbitrarily or unjustifiably the importation of foreign products.</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26627" name="Content Placeholder 2"/>
          <p:cNvSpPr>
            <a:spLocks noGrp="1"/>
          </p:cNvSpPr>
          <p:nvPr>
            <p:ph idx="1"/>
          </p:nvPr>
        </p:nvSpPr>
        <p:spPr/>
        <p:txBody>
          <a:bodyPr/>
          <a:lstStyle/>
          <a:p>
            <a:r>
              <a:rPr lang="en-US" dirty="0" smtClean="0"/>
              <a:t>The World Organization for Animal Health (OIE)</a:t>
            </a:r>
          </a:p>
          <a:p>
            <a:endParaRPr lang="en-US" dirty="0" smtClean="0"/>
          </a:p>
          <a:p>
            <a:r>
              <a:rPr lang="en-US" dirty="0" smtClean="0"/>
              <a:t>The International Plant Protection Convention (IPPC)</a:t>
            </a:r>
          </a:p>
          <a:p>
            <a:pPr>
              <a:buNone/>
            </a:pPr>
            <a:endParaRPr lang="en-US" dirty="0" smtClean="0"/>
          </a:p>
          <a:p>
            <a:r>
              <a:rPr lang="en-US" dirty="0" smtClean="0"/>
              <a:t>Codex </a:t>
            </a:r>
            <a:r>
              <a:rPr lang="en-US" dirty="0" err="1" smtClean="0"/>
              <a:t>Alimenterius</a:t>
            </a:r>
            <a:r>
              <a:rPr lang="en-US" dirty="0" smtClean="0"/>
              <a:t> Commission (Codex)</a:t>
            </a:r>
          </a:p>
          <a:p>
            <a:endParaRPr lang="en-US" dirty="0" smtClean="0"/>
          </a:p>
          <a:p>
            <a:pPr>
              <a:buFont typeface="Wingdings 2" pitchFamily="18" charset="2"/>
              <a:buNone/>
            </a:pPr>
            <a:endParaRPr lang="en-US" dirty="0" smtClean="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defRPr/>
            </a:pPr>
            <a:r>
              <a:rPr lang="en-US" dirty="0" smtClean="0"/>
              <a:t>EC Beef Hormone Case Study</a:t>
            </a:r>
            <a:endParaRPr lang="en-US" dirty="0"/>
          </a:p>
        </p:txBody>
      </p:sp>
      <p:sp>
        <p:nvSpPr>
          <p:cNvPr id="27651" name="Content Placeholder 3"/>
          <p:cNvSpPr>
            <a:spLocks noGrp="1"/>
          </p:cNvSpPr>
          <p:nvPr>
            <p:ph sz="half" idx="1"/>
          </p:nvPr>
        </p:nvSpPr>
        <p:spPr>
          <a:xfrm>
            <a:off x="457200" y="1646238"/>
            <a:ext cx="4038600" cy="4525962"/>
          </a:xfrm>
        </p:spPr>
        <p:txBody>
          <a:bodyPr/>
          <a:lstStyle/>
          <a:p>
            <a:r>
              <a:rPr lang="en-US" smtClean="0"/>
              <a:t>Late 1980s EC banned hormone-treated meat product imports.</a:t>
            </a:r>
          </a:p>
          <a:p>
            <a:r>
              <a:rPr lang="en-US" smtClean="0"/>
              <a:t>U.S. argued that ban violated article 3.1 of the SPS agreement and ban was not based on international standard.</a:t>
            </a:r>
          </a:p>
        </p:txBody>
      </p:sp>
      <p:pic>
        <p:nvPicPr>
          <p:cNvPr id="27652" name="Content Placeholder 4" descr="KeithWellerresizeb.jpg"/>
          <p:cNvPicPr>
            <a:picLocks noGrp="1" noChangeAspect="1"/>
          </p:cNvPicPr>
          <p:nvPr>
            <p:ph sz="half" idx="2"/>
          </p:nvPr>
        </p:nvPicPr>
        <p:blipFill>
          <a:blip r:embed="rId5" cstate="print"/>
          <a:srcRect/>
          <a:stretch>
            <a:fillRect/>
          </a:stretch>
        </p:blipFill>
        <p:spPr>
          <a:xfrm>
            <a:off x="4953000" y="2057400"/>
            <a:ext cx="3236913" cy="2362200"/>
          </a:xfrm>
        </p:spPr>
      </p:pic>
      <p:sp>
        <p:nvSpPr>
          <p:cNvPr id="27653" name="TextBox 5"/>
          <p:cNvSpPr txBox="1">
            <a:spLocks noChangeArrowheads="1"/>
          </p:cNvSpPr>
          <p:nvPr/>
        </p:nvSpPr>
        <p:spPr bwMode="auto">
          <a:xfrm>
            <a:off x="4419600" y="4495800"/>
            <a:ext cx="4438650" cy="1200150"/>
          </a:xfrm>
          <a:prstGeom prst="rect">
            <a:avLst/>
          </a:prstGeom>
          <a:noFill/>
          <a:ln w="9525">
            <a:noFill/>
            <a:miter lim="800000"/>
            <a:headEnd/>
            <a:tailEnd/>
          </a:ln>
        </p:spPr>
        <p:txBody>
          <a:bodyPr wrap="none">
            <a:spAutoFit/>
          </a:bodyPr>
          <a:lstStyle/>
          <a:p>
            <a:pPr algn="ctr"/>
            <a:r>
              <a:rPr lang="en-US"/>
              <a:t>Photo Credit:  Keith Weller</a:t>
            </a:r>
          </a:p>
          <a:p>
            <a:pPr algn="ctr"/>
            <a:r>
              <a:rPr lang="en-US"/>
              <a:t>USDA ARS Photo Gallery</a:t>
            </a:r>
          </a:p>
          <a:p>
            <a:pPr algn="ctr"/>
            <a:r>
              <a:rPr lang="en-US" u="sng"/>
              <a:t>http://www.ars.usda.gov/is/graphics/photos</a:t>
            </a:r>
            <a:r>
              <a:rPr lang="en-US"/>
              <a:t>/ </a:t>
            </a:r>
          </a:p>
          <a:p>
            <a:pPr algn="ctr"/>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Pakistan-Food Security Issues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905000" y="1524000"/>
            <a:ext cx="5358138" cy="4525962"/>
          </a:xfrm>
          <a:prstGeom prst="rect">
            <a:avLst/>
          </a:prstGeom>
          <a:noFill/>
          <a:ln w="9525">
            <a:noFill/>
            <a:miter lim="800000"/>
            <a:headEnd/>
            <a:tailEnd/>
          </a:ln>
        </p:spPr>
      </p:pic>
      <p:sp>
        <p:nvSpPr>
          <p:cNvPr id="5" name="TextBox 4"/>
          <p:cNvSpPr txBox="1"/>
          <p:nvPr/>
        </p:nvSpPr>
        <p:spPr>
          <a:xfrm>
            <a:off x="1600200" y="6172200"/>
            <a:ext cx="6149376" cy="369332"/>
          </a:xfrm>
          <a:prstGeom prst="rect">
            <a:avLst/>
          </a:prstGeom>
          <a:noFill/>
        </p:spPr>
        <p:txBody>
          <a:bodyPr wrap="none" rtlCol="0">
            <a:spAutoFit/>
          </a:bodyPr>
          <a:lstStyle/>
          <a:p>
            <a:r>
              <a:rPr lang="en-US" dirty="0" smtClean="0"/>
              <a:t>Website:  </a:t>
            </a:r>
            <a:r>
              <a:rPr lang="en-US" dirty="0" smtClean="0">
                <a:hlinkClick r:id="rId3"/>
              </a:rPr>
              <a:t>http</a:t>
            </a:r>
            <a:r>
              <a:rPr lang="en-US" smtClean="0">
                <a:hlinkClick r:id="rId3"/>
              </a:rPr>
              <a:t>://</a:t>
            </a:r>
            <a:r>
              <a:rPr lang="en-US" smtClean="0">
                <a:hlinkClick r:id="rId3"/>
              </a:rPr>
              <a:t>www.fao.org/news/story/en/item/45027/icode/</a:t>
            </a:r>
            <a:r>
              <a:rPr lang="en-US" smtClean="0"/>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2"/>
            </p:custDataLst>
          </p:nvPr>
        </p:nvSpPr>
        <p:spPr/>
        <p:txBody>
          <a:bodyPr/>
          <a:lstStyle/>
          <a:p>
            <a:pPr>
              <a:defRPr/>
            </a:pPr>
            <a:r>
              <a:rPr lang="en-US" dirty="0" smtClean="0"/>
              <a:t>EC Beef Hormone Case Study</a:t>
            </a:r>
            <a:endParaRPr lang="en-US" dirty="0"/>
          </a:p>
        </p:txBody>
      </p:sp>
      <p:sp>
        <p:nvSpPr>
          <p:cNvPr id="28675" name="Content Placeholder 5"/>
          <p:cNvSpPr>
            <a:spLocks noGrp="1"/>
          </p:cNvSpPr>
          <p:nvPr>
            <p:ph idx="1"/>
          </p:nvPr>
        </p:nvSpPr>
        <p:spPr/>
        <p:txBody>
          <a:bodyPr/>
          <a:lstStyle/>
          <a:p>
            <a:r>
              <a:rPr lang="en-US" smtClean="0"/>
              <a:t>EC argued that the “precautionary principle” should allow them to ban beef with hormones even if scientific proof was not available.</a:t>
            </a:r>
          </a:p>
          <a:p>
            <a:r>
              <a:rPr lang="en-US" smtClean="0"/>
              <a:t>WTO Appellate Body disagreed stating that “the precautionary principle has not been written into the SPS Agreement as a ground for justifying SPS measures that are otherwise inconsistent with the Agreement.</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defRPr/>
            </a:pPr>
            <a:r>
              <a:rPr lang="en-US" dirty="0" smtClean="0"/>
              <a:t>Australia’s Fresh, Chilled, and Frozen Canadian Salmon Ban</a:t>
            </a:r>
            <a:endParaRPr lang="en-US" dirty="0"/>
          </a:p>
        </p:txBody>
      </p:sp>
      <p:sp>
        <p:nvSpPr>
          <p:cNvPr id="29699" name="Content Placeholder 2"/>
          <p:cNvSpPr>
            <a:spLocks noGrp="1"/>
          </p:cNvSpPr>
          <p:nvPr>
            <p:ph sz="half" idx="1"/>
          </p:nvPr>
        </p:nvSpPr>
        <p:spPr>
          <a:xfrm>
            <a:off x="457200" y="1646238"/>
            <a:ext cx="4038600" cy="4525962"/>
          </a:xfrm>
        </p:spPr>
        <p:txBody>
          <a:bodyPr/>
          <a:lstStyle/>
          <a:p>
            <a:r>
              <a:rPr lang="en-US" smtClean="0"/>
              <a:t>No OIE standards for the 24 diseases of concern to Australia</a:t>
            </a:r>
          </a:p>
          <a:p>
            <a:r>
              <a:rPr lang="en-US" smtClean="0"/>
              <a:t>Australia was in violation of Articles 2.2 and 5.1-no risk assessment</a:t>
            </a:r>
          </a:p>
        </p:txBody>
      </p:sp>
      <p:pic>
        <p:nvPicPr>
          <p:cNvPr id="29700" name="Content Placeholder 4" descr="Troutlodged1376-1i.jpg"/>
          <p:cNvPicPr>
            <a:picLocks noGrp="1" noChangeAspect="1"/>
          </p:cNvPicPr>
          <p:nvPr>
            <p:ph sz="half" idx="2"/>
          </p:nvPr>
        </p:nvPicPr>
        <p:blipFill>
          <a:blip r:embed="rId4" cstate="print"/>
          <a:srcRect/>
          <a:stretch>
            <a:fillRect/>
          </a:stretch>
        </p:blipFill>
        <p:spPr>
          <a:xfrm>
            <a:off x="5029200" y="2057400"/>
            <a:ext cx="3200400" cy="2146300"/>
          </a:xfrm>
        </p:spPr>
      </p:pic>
      <p:sp>
        <p:nvSpPr>
          <p:cNvPr id="29701" name="TextBox 5"/>
          <p:cNvSpPr txBox="1">
            <a:spLocks noChangeArrowheads="1"/>
          </p:cNvSpPr>
          <p:nvPr/>
        </p:nvSpPr>
        <p:spPr bwMode="auto">
          <a:xfrm>
            <a:off x="4572000" y="4572000"/>
            <a:ext cx="4379913" cy="923925"/>
          </a:xfrm>
          <a:prstGeom prst="rect">
            <a:avLst/>
          </a:prstGeom>
          <a:noFill/>
          <a:ln w="9525">
            <a:noFill/>
            <a:miter lim="800000"/>
            <a:headEnd/>
            <a:tailEnd/>
          </a:ln>
        </p:spPr>
        <p:txBody>
          <a:bodyPr wrap="none">
            <a:spAutoFit/>
          </a:bodyPr>
          <a:lstStyle/>
          <a:p>
            <a:pPr algn="ctr"/>
            <a:r>
              <a:rPr lang="en-US"/>
              <a:t>Photo Credit: Troutlodge, Inc.</a:t>
            </a:r>
          </a:p>
          <a:p>
            <a:pPr algn="ctr"/>
            <a:r>
              <a:rPr lang="en-US"/>
              <a:t>USDA-ARS Photo Gallery</a:t>
            </a:r>
          </a:p>
          <a:p>
            <a:pPr algn="ctr"/>
            <a:r>
              <a:rPr lang="en-US" u="sng"/>
              <a:t>http://www.ars.usda.gov/is/graphics/photos/</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2"/>
            </p:custDataLst>
          </p:nvPr>
        </p:nvSpPr>
        <p:spPr/>
        <p:txBody>
          <a:bodyPr>
            <a:normAutofit fontScale="90000"/>
          </a:bodyPr>
          <a:lstStyle/>
          <a:p>
            <a:pPr algn="ctr">
              <a:defRPr/>
            </a:pPr>
            <a:r>
              <a:rPr lang="en-US" dirty="0" smtClean="0"/>
              <a:t>Australia’s Fresh, Chilled, and Frozen Canadian Salmon Ban</a:t>
            </a:r>
            <a:endParaRPr lang="en-US" dirty="0"/>
          </a:p>
        </p:txBody>
      </p:sp>
      <p:sp>
        <p:nvSpPr>
          <p:cNvPr id="30723" name="Content Placeholder 5"/>
          <p:cNvSpPr>
            <a:spLocks noGrp="1"/>
          </p:cNvSpPr>
          <p:nvPr>
            <p:ph idx="1"/>
          </p:nvPr>
        </p:nvSpPr>
        <p:spPr/>
        <p:txBody>
          <a:bodyPr/>
          <a:lstStyle/>
          <a:p>
            <a:r>
              <a:rPr lang="en-US" smtClean="0"/>
              <a:t>Established policies for risk assessment</a:t>
            </a:r>
          </a:p>
          <a:p>
            <a:pPr lvl="1"/>
            <a:r>
              <a:rPr lang="en-US" smtClean="0"/>
              <a:t>Identify the Disease and potential biological and economic impact.</a:t>
            </a:r>
          </a:p>
          <a:p>
            <a:pPr lvl="1">
              <a:buFontTx/>
              <a:buNone/>
            </a:pPr>
            <a:endParaRPr lang="en-US" smtClean="0"/>
          </a:p>
          <a:p>
            <a:pPr lvl="1"/>
            <a:r>
              <a:rPr lang="en-US" smtClean="0"/>
              <a:t>Evaluate the potential for entry,  establishment, and spread.</a:t>
            </a:r>
          </a:p>
          <a:p>
            <a:pPr lvl="1">
              <a:buFontTx/>
              <a:buNone/>
            </a:pPr>
            <a:endParaRPr lang="en-US" smtClean="0"/>
          </a:p>
          <a:p>
            <a:pPr lvl="1"/>
            <a:r>
              <a:rPr lang="en-US" smtClean="0"/>
              <a:t>Evaluate entry, establishment, and spread in the context of the potential proposed SPS measures.</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defRPr/>
            </a:pPr>
            <a:r>
              <a:rPr lang="en-US" dirty="0" smtClean="0"/>
              <a:t>Restrictions on </a:t>
            </a:r>
            <a:br>
              <a:rPr lang="en-US" dirty="0" smtClean="0"/>
            </a:br>
            <a:r>
              <a:rPr lang="en-US" dirty="0" smtClean="0"/>
              <a:t>U.S. Apples and Apricots</a:t>
            </a:r>
            <a:endParaRPr lang="en-US" dirty="0"/>
          </a:p>
        </p:txBody>
      </p:sp>
      <p:sp>
        <p:nvSpPr>
          <p:cNvPr id="31747" name="Content Placeholder 2"/>
          <p:cNvSpPr>
            <a:spLocks noGrp="1"/>
          </p:cNvSpPr>
          <p:nvPr>
            <p:ph sz="half" idx="1"/>
          </p:nvPr>
        </p:nvSpPr>
        <p:spPr>
          <a:xfrm>
            <a:off x="457200" y="1646238"/>
            <a:ext cx="4038600" cy="4525962"/>
          </a:xfrm>
        </p:spPr>
        <p:txBody>
          <a:bodyPr/>
          <a:lstStyle/>
          <a:p>
            <a:r>
              <a:rPr lang="en-US" smtClean="0"/>
              <a:t>1997</a:t>
            </a:r>
          </a:p>
          <a:p>
            <a:r>
              <a:rPr lang="en-US" smtClean="0"/>
              <a:t>Japan concerned over introduction of codling moth, and would only import red delicious apples.</a:t>
            </a:r>
          </a:p>
          <a:p>
            <a:pPr>
              <a:buFont typeface="Wingdings 2" pitchFamily="18" charset="2"/>
              <a:buNone/>
            </a:pPr>
            <a:endParaRPr lang="en-US" smtClean="0"/>
          </a:p>
          <a:p>
            <a:pPr>
              <a:buFont typeface="Wingdings 2" pitchFamily="18" charset="2"/>
              <a:buNone/>
            </a:pPr>
            <a:endParaRPr lang="en-US" smtClean="0"/>
          </a:p>
        </p:txBody>
      </p:sp>
      <p:pic>
        <p:nvPicPr>
          <p:cNvPr id="31748" name="Content Placeholder 4" descr="PeggyGrebk9133-1i.jpg"/>
          <p:cNvPicPr>
            <a:picLocks noGrp="1" noChangeAspect="1"/>
          </p:cNvPicPr>
          <p:nvPr>
            <p:ph sz="half" idx="2"/>
          </p:nvPr>
        </p:nvPicPr>
        <p:blipFill>
          <a:blip r:embed="rId5" cstate="print"/>
          <a:srcRect/>
          <a:stretch>
            <a:fillRect/>
          </a:stretch>
        </p:blipFill>
        <p:spPr>
          <a:xfrm>
            <a:off x="5105400" y="2209800"/>
            <a:ext cx="3200400" cy="2120900"/>
          </a:xfrm>
        </p:spPr>
      </p:pic>
      <p:sp>
        <p:nvSpPr>
          <p:cNvPr id="31749" name="TextBox 6"/>
          <p:cNvSpPr txBox="1">
            <a:spLocks noChangeArrowheads="1"/>
          </p:cNvSpPr>
          <p:nvPr/>
        </p:nvSpPr>
        <p:spPr bwMode="auto">
          <a:xfrm>
            <a:off x="4572000" y="4572000"/>
            <a:ext cx="4379913" cy="1200150"/>
          </a:xfrm>
          <a:prstGeom prst="rect">
            <a:avLst/>
          </a:prstGeom>
          <a:noFill/>
          <a:ln w="9525">
            <a:noFill/>
            <a:miter lim="800000"/>
            <a:headEnd/>
            <a:tailEnd/>
          </a:ln>
        </p:spPr>
        <p:txBody>
          <a:bodyPr wrap="none">
            <a:spAutoFit/>
          </a:bodyPr>
          <a:lstStyle/>
          <a:p>
            <a:r>
              <a:rPr lang="en-US"/>
              <a:t>Photo Credit:  Peggy Greg</a:t>
            </a:r>
          </a:p>
          <a:p>
            <a:r>
              <a:rPr lang="en-US"/>
              <a:t>USDA-ARS Photo Gallery</a:t>
            </a:r>
          </a:p>
          <a:p>
            <a:r>
              <a:rPr lang="en-US" u="sng"/>
              <a:t>http://www.ars.usda.gov/is/graphics/photos/</a:t>
            </a:r>
          </a:p>
          <a:p>
            <a:endParaRPr lang="en-US"/>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defRPr/>
            </a:pPr>
            <a:r>
              <a:rPr lang="en-US" dirty="0" smtClean="0"/>
              <a:t>Restrictions on </a:t>
            </a:r>
            <a:br>
              <a:rPr lang="en-US" dirty="0" smtClean="0"/>
            </a:br>
            <a:r>
              <a:rPr lang="en-US" dirty="0" smtClean="0"/>
              <a:t>U.S. Apples and Apricots</a:t>
            </a:r>
            <a:endParaRPr lang="en-US" dirty="0"/>
          </a:p>
        </p:txBody>
      </p:sp>
      <p:sp>
        <p:nvSpPr>
          <p:cNvPr id="32771" name="Content Placeholder 2"/>
          <p:cNvSpPr>
            <a:spLocks noGrp="1"/>
          </p:cNvSpPr>
          <p:nvPr>
            <p:ph sz="half" idx="1"/>
          </p:nvPr>
        </p:nvSpPr>
        <p:spPr>
          <a:xfrm>
            <a:off x="457200" y="1646238"/>
            <a:ext cx="4038600" cy="4525962"/>
          </a:xfrm>
        </p:spPr>
        <p:txBody>
          <a:bodyPr/>
          <a:lstStyle/>
          <a:p>
            <a:pPr>
              <a:buFont typeface="Wingdings 2" pitchFamily="18" charset="2"/>
              <a:buNone/>
            </a:pPr>
            <a:endParaRPr lang="en-US" smtClean="0"/>
          </a:p>
          <a:p>
            <a:r>
              <a:rPr lang="en-US" smtClean="0"/>
              <a:t>After about 10 years, the issue was finally resolved.</a:t>
            </a:r>
          </a:p>
          <a:p>
            <a:endParaRPr lang="en-US" smtClean="0"/>
          </a:p>
        </p:txBody>
      </p:sp>
      <p:pic>
        <p:nvPicPr>
          <p:cNvPr id="32772" name="Content Placeholder 7" descr="CraigLedbetterk10487-1i.jpg"/>
          <p:cNvPicPr>
            <a:picLocks noGrp="1" noChangeAspect="1"/>
          </p:cNvPicPr>
          <p:nvPr>
            <p:ph sz="half" idx="2"/>
          </p:nvPr>
        </p:nvPicPr>
        <p:blipFill>
          <a:blip r:embed="rId5" cstate="print"/>
          <a:srcRect/>
          <a:stretch>
            <a:fillRect/>
          </a:stretch>
        </p:blipFill>
        <p:spPr>
          <a:xfrm>
            <a:off x="5257800" y="1447800"/>
            <a:ext cx="2693988" cy="4114800"/>
          </a:xfrm>
        </p:spPr>
      </p:pic>
      <p:sp>
        <p:nvSpPr>
          <p:cNvPr id="32773" name="TextBox 8"/>
          <p:cNvSpPr txBox="1">
            <a:spLocks noChangeArrowheads="1"/>
          </p:cNvSpPr>
          <p:nvPr/>
        </p:nvSpPr>
        <p:spPr bwMode="auto">
          <a:xfrm>
            <a:off x="4419600" y="5486400"/>
            <a:ext cx="4379913" cy="1200150"/>
          </a:xfrm>
          <a:prstGeom prst="rect">
            <a:avLst/>
          </a:prstGeom>
          <a:noFill/>
          <a:ln w="9525">
            <a:noFill/>
            <a:miter lim="800000"/>
            <a:headEnd/>
            <a:tailEnd/>
          </a:ln>
        </p:spPr>
        <p:txBody>
          <a:bodyPr wrap="none">
            <a:spAutoFit/>
          </a:bodyPr>
          <a:lstStyle/>
          <a:p>
            <a:r>
              <a:rPr lang="en-US"/>
              <a:t>Photo Credit:  Craig Ledbetter</a:t>
            </a:r>
          </a:p>
          <a:p>
            <a:r>
              <a:rPr lang="en-US"/>
              <a:t>USDA-ARS Photo Gallery</a:t>
            </a:r>
          </a:p>
          <a:p>
            <a:r>
              <a:rPr lang="en-US" u="sng"/>
              <a:t>http://www.ars.usda.gov/is/graphics/photos/</a:t>
            </a:r>
          </a:p>
          <a:p>
            <a:endParaRPr 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33795" name="Content Placeholder 5"/>
          <p:cNvSpPr>
            <a:spLocks noGrp="1"/>
          </p:cNvSpPr>
          <p:nvPr>
            <p:ph idx="1"/>
          </p:nvPr>
        </p:nvSpPr>
        <p:spPr/>
        <p:txBody>
          <a:bodyPr/>
          <a:lstStyle/>
          <a:p>
            <a:r>
              <a:rPr lang="en-US" smtClean="0"/>
              <a:t>Agreement on Technical Barriers to Trade (TBT)</a:t>
            </a:r>
          </a:p>
          <a:p>
            <a:pPr lvl="1"/>
            <a:r>
              <a:rPr lang="en-US" smtClean="0"/>
              <a:t>Covers consumer and environmental concerns not covered by SPS.</a:t>
            </a:r>
          </a:p>
          <a:p>
            <a:pPr lvl="1"/>
            <a:r>
              <a:rPr lang="en-US" smtClean="0"/>
              <a:t>“standards”</a:t>
            </a:r>
          </a:p>
          <a:p>
            <a:pPr lvl="1"/>
            <a:r>
              <a:rPr lang="en-US" smtClean="0"/>
              <a:t>“technical regulations”</a:t>
            </a:r>
          </a:p>
          <a:p>
            <a:pPr lvl="1"/>
            <a:r>
              <a:rPr lang="en-US" smtClean="0"/>
              <a:t>“conformity assessment procedures”</a:t>
            </a:r>
          </a:p>
          <a:p>
            <a:pPr lvl="1"/>
            <a:r>
              <a:rPr lang="en-US" smtClean="0"/>
              <a:t>Ensures that WTO products are treated equivalently to domestic goods</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defRPr/>
            </a:pPr>
            <a:r>
              <a:rPr lang="en-US" dirty="0" smtClean="0"/>
              <a:t>National Clean Plant Network (NCPN)</a:t>
            </a:r>
            <a:endParaRPr lang="en-US" dirty="0"/>
          </a:p>
        </p:txBody>
      </p:sp>
      <p:pic>
        <p:nvPicPr>
          <p:cNvPr id="34819" name="Picture 2"/>
          <p:cNvPicPr>
            <a:picLocks noGrp="1" noChangeAspect="1" noChangeArrowheads="1"/>
          </p:cNvPicPr>
          <p:nvPr>
            <p:ph idx="1"/>
          </p:nvPr>
        </p:nvPicPr>
        <p:blipFill>
          <a:blip r:embed="rId4" cstate="print"/>
          <a:srcRect/>
          <a:stretch>
            <a:fillRect/>
          </a:stretch>
        </p:blipFill>
        <p:spPr>
          <a:xfrm>
            <a:off x="2001838" y="1524000"/>
            <a:ext cx="5140325" cy="4525963"/>
          </a:xfrm>
          <a:noFill/>
        </p:spPr>
      </p:pic>
      <p:sp>
        <p:nvSpPr>
          <p:cNvPr id="34820" name="TextBox 4"/>
          <p:cNvSpPr txBox="1">
            <a:spLocks noChangeArrowheads="1"/>
          </p:cNvSpPr>
          <p:nvPr/>
        </p:nvSpPr>
        <p:spPr bwMode="auto">
          <a:xfrm>
            <a:off x="3065463" y="6248400"/>
            <a:ext cx="3013075" cy="369888"/>
          </a:xfrm>
          <a:prstGeom prst="rect">
            <a:avLst/>
          </a:prstGeom>
          <a:noFill/>
          <a:ln w="9525">
            <a:noFill/>
            <a:miter lim="800000"/>
            <a:headEnd/>
            <a:tailEnd/>
          </a:ln>
        </p:spPr>
        <p:txBody>
          <a:bodyPr wrap="none">
            <a:spAutoFit/>
          </a:bodyPr>
          <a:lstStyle/>
          <a:p>
            <a:r>
              <a:rPr lang="en-US" u="sng"/>
              <a:t>http://groups.ucanr.org/ncpn</a:t>
            </a:r>
            <a:r>
              <a:rPr lang="en-US"/>
              <a:t>/</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defRPr/>
            </a:pPr>
            <a:r>
              <a:rPr lang="en-US" dirty="0" smtClean="0"/>
              <a:t>Class Discussion Topics</a:t>
            </a:r>
            <a:endParaRPr lang="en-US" dirty="0"/>
          </a:p>
        </p:txBody>
      </p:sp>
      <p:sp>
        <p:nvSpPr>
          <p:cNvPr id="35843" name="Content Placeholder 2"/>
          <p:cNvSpPr>
            <a:spLocks noGrp="1"/>
          </p:cNvSpPr>
          <p:nvPr>
            <p:ph idx="1"/>
          </p:nvPr>
        </p:nvSpPr>
        <p:spPr/>
        <p:txBody>
          <a:bodyPr/>
          <a:lstStyle/>
          <a:p>
            <a:pPr>
              <a:buFont typeface="Wingdings 2" pitchFamily="18" charset="2"/>
              <a:buNone/>
            </a:pPr>
            <a:endParaRPr lang="en-US" sz="2000" smtClean="0"/>
          </a:p>
          <a:p>
            <a:r>
              <a:rPr lang="en-US" sz="2800" smtClean="0"/>
              <a:t>Should all food and feed derived from biotechnology include a biotech label?  Does this concept appear to be compatible with the rules and regulations we have discussed concerning trade?</a:t>
            </a:r>
          </a:p>
          <a:p>
            <a:pPr>
              <a:buFont typeface="Wingdings 2" pitchFamily="18" charset="2"/>
              <a:buNone/>
            </a:pPr>
            <a:endParaRPr lang="en-US" sz="2800" smtClean="0"/>
          </a:p>
          <a:p>
            <a:r>
              <a:rPr lang="en-US" sz="2800" smtClean="0"/>
              <a:t>Should the U.S. conform to international standards whenever possible, or provide their own modified standards?  Consider FMD and END from the text reading.</a:t>
            </a:r>
          </a:p>
          <a:p>
            <a:pPr>
              <a:buFont typeface="Wingdings 2" pitchFamily="18" charset="2"/>
              <a:buNone/>
            </a:pPr>
            <a:endParaRPr lang="en-US" sz="2000" smtClean="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defRPr/>
            </a:pPr>
            <a:r>
              <a:rPr lang="en-US" dirty="0" smtClean="0"/>
              <a:t>Objectives</a:t>
            </a:r>
            <a:endParaRPr lang="en-US" dirty="0"/>
          </a:p>
        </p:txBody>
      </p:sp>
      <p:sp>
        <p:nvSpPr>
          <p:cNvPr id="11267" name="Content Placeholder 3"/>
          <p:cNvSpPr>
            <a:spLocks noGrp="1"/>
          </p:cNvSpPr>
          <p:nvPr>
            <p:ph idx="1"/>
          </p:nvPr>
        </p:nvSpPr>
        <p:spPr/>
        <p:txBody>
          <a:bodyPr/>
          <a:lstStyle/>
          <a:p>
            <a:pPr>
              <a:lnSpc>
                <a:spcPct val="150000"/>
              </a:lnSpc>
            </a:pPr>
            <a:r>
              <a:rPr lang="en-US" smtClean="0"/>
              <a:t>Terminology and Trade Concepts</a:t>
            </a:r>
          </a:p>
          <a:p>
            <a:pPr>
              <a:lnSpc>
                <a:spcPct val="150000"/>
              </a:lnSpc>
            </a:pPr>
            <a:r>
              <a:rPr lang="en-US" smtClean="0"/>
              <a:t>Case Studies</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defRPr/>
            </a:pPr>
            <a:r>
              <a:rPr lang="en-US" dirty="0" smtClean="0"/>
              <a:t>Terminology and Trade Concepts</a:t>
            </a:r>
            <a:endParaRPr lang="en-US" dirty="0"/>
          </a:p>
        </p:txBody>
      </p:sp>
      <p:sp>
        <p:nvSpPr>
          <p:cNvPr id="12291" name="Content Placeholder 2"/>
          <p:cNvSpPr>
            <a:spLocks noGrp="1"/>
          </p:cNvSpPr>
          <p:nvPr>
            <p:ph idx="1"/>
          </p:nvPr>
        </p:nvSpPr>
        <p:spPr/>
        <p:txBody>
          <a:bodyPr/>
          <a:lstStyle/>
          <a:p>
            <a:r>
              <a:rPr lang="en-US" smtClean="0"/>
              <a:t>International Monetary Fund (IMF):  oversees currency exchange policies</a:t>
            </a:r>
          </a:p>
          <a:p>
            <a:pPr>
              <a:buFont typeface="Wingdings 2" pitchFamily="18" charset="2"/>
              <a:buNone/>
            </a:pPr>
            <a:endParaRPr lang="en-US" smtClean="0"/>
          </a:p>
          <a:p>
            <a:r>
              <a:rPr lang="en-US" smtClean="0"/>
              <a:t>World Bank:  grants loans to developing countries</a:t>
            </a:r>
          </a:p>
          <a:p>
            <a:pPr>
              <a:buFont typeface="Wingdings 2" pitchFamily="18" charset="2"/>
              <a:buNone/>
            </a:pPr>
            <a:endParaRPr lang="en-US" smtClean="0"/>
          </a:p>
          <a:p>
            <a:r>
              <a:rPr lang="en-US" smtClean="0"/>
              <a:t>International Trade Organization (ITO):  establishing and enforces multilateral trade rules.</a:t>
            </a:r>
          </a:p>
          <a:p>
            <a:pPr>
              <a:lnSpc>
                <a:spcPct val="150000"/>
              </a:lnSpc>
            </a:pPr>
            <a:endParaRPr lang="en-US" smtClean="0"/>
          </a:p>
          <a:p>
            <a:endParaRPr lang="en-US" smtClean="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13315" name="Content Placeholder 2"/>
          <p:cNvSpPr>
            <a:spLocks noGrp="1"/>
          </p:cNvSpPr>
          <p:nvPr>
            <p:ph idx="1"/>
          </p:nvPr>
        </p:nvSpPr>
        <p:spPr/>
        <p:txBody>
          <a:bodyPr/>
          <a:lstStyle/>
          <a:p>
            <a:r>
              <a:rPr lang="en-US" dirty="0" smtClean="0"/>
              <a:t>Eighth  GATT round (1986-1994), Uruguay round</a:t>
            </a:r>
          </a:p>
          <a:p>
            <a:pPr lvl="1"/>
            <a:r>
              <a:rPr lang="en-US" dirty="0" smtClean="0"/>
              <a:t>Significant flexibility was provided to member nations in terms of restricting imports to protect human, animal, or plant life prior to this conference.</a:t>
            </a:r>
          </a:p>
          <a:p>
            <a:pPr lvl="1"/>
            <a:r>
              <a:rPr lang="en-US" dirty="0" smtClean="0"/>
              <a:t>Protection was available under GATT Article XX(b) which provided for exceptions under GATT obligation.</a:t>
            </a:r>
          </a:p>
          <a:p>
            <a:pPr lvl="1"/>
            <a:endParaRPr lang="en-US" dirty="0"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n-US" dirty="0" smtClean="0"/>
              <a:t>GATT Process-Key Questions</a:t>
            </a:r>
            <a:endParaRPr lang="en-US" dirty="0"/>
          </a:p>
        </p:txBody>
      </p:sp>
      <p:sp>
        <p:nvSpPr>
          <p:cNvPr id="3" name="Content Placeholder 2"/>
          <p:cNvSpPr>
            <a:spLocks noGrp="1"/>
          </p:cNvSpPr>
          <p:nvPr>
            <p:ph idx="1"/>
          </p:nvPr>
        </p:nvSpPr>
        <p:spPr/>
        <p:txBody>
          <a:bodyPr/>
          <a:lstStyle/>
          <a:p>
            <a:r>
              <a:rPr lang="en-US" dirty="0" smtClean="0"/>
              <a:t>Does the SPS measure violate national treatment?</a:t>
            </a:r>
          </a:p>
          <a:p>
            <a:pPr>
              <a:buNone/>
            </a:pPr>
            <a:endParaRPr lang="en-US" dirty="0" smtClean="0"/>
          </a:p>
          <a:p>
            <a:r>
              <a:rPr lang="en-US" dirty="0" smtClean="0"/>
              <a:t>Is the restriction qualified as an exception?</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Example GATT Case Challenge</a:t>
            </a:r>
            <a:endParaRPr lang="en-US" dirty="0"/>
          </a:p>
        </p:txBody>
      </p:sp>
      <p:sp>
        <p:nvSpPr>
          <p:cNvPr id="14339" name="Content Placeholder 7"/>
          <p:cNvSpPr>
            <a:spLocks noGrp="1"/>
          </p:cNvSpPr>
          <p:nvPr>
            <p:ph sz="half" idx="1"/>
          </p:nvPr>
        </p:nvSpPr>
        <p:spPr>
          <a:xfrm>
            <a:off x="457200" y="1646238"/>
            <a:ext cx="4038600" cy="4525962"/>
          </a:xfrm>
        </p:spPr>
        <p:txBody>
          <a:bodyPr/>
          <a:lstStyle/>
          <a:p>
            <a:r>
              <a:rPr lang="en-US" smtClean="0"/>
              <a:t>Thailand banned cigarettes from importers due to health concerns.</a:t>
            </a:r>
          </a:p>
        </p:txBody>
      </p:sp>
      <p:pic>
        <p:nvPicPr>
          <p:cNvPr id="14340" name="Content Placeholder 4" descr="Zwei_zigaretten.jpg"/>
          <p:cNvPicPr>
            <a:picLocks noGrp="1" noChangeAspect="1"/>
          </p:cNvPicPr>
          <p:nvPr>
            <p:ph sz="half" idx="2"/>
          </p:nvPr>
        </p:nvPicPr>
        <p:blipFill>
          <a:blip r:embed="rId4" cstate="print"/>
          <a:srcRect/>
          <a:stretch>
            <a:fillRect/>
          </a:stretch>
        </p:blipFill>
        <p:spPr>
          <a:xfrm>
            <a:off x="4572000" y="1676400"/>
            <a:ext cx="4038600" cy="3698875"/>
          </a:xfrm>
        </p:spPr>
      </p:pic>
      <p:sp>
        <p:nvSpPr>
          <p:cNvPr id="14341" name="TextBox 5"/>
          <p:cNvSpPr txBox="1">
            <a:spLocks noChangeArrowheads="1"/>
          </p:cNvSpPr>
          <p:nvPr/>
        </p:nvSpPr>
        <p:spPr bwMode="auto">
          <a:xfrm>
            <a:off x="1676400" y="5715000"/>
            <a:ext cx="5791200" cy="646113"/>
          </a:xfrm>
          <a:prstGeom prst="rect">
            <a:avLst/>
          </a:prstGeom>
          <a:noFill/>
          <a:ln w="9525">
            <a:noFill/>
            <a:miter lim="800000"/>
            <a:headEnd/>
            <a:tailEnd/>
          </a:ln>
        </p:spPr>
        <p:txBody>
          <a:bodyPr>
            <a:spAutoFit/>
          </a:bodyPr>
          <a:lstStyle/>
          <a:p>
            <a:pPr algn="ctr"/>
            <a:r>
              <a:rPr lang="en-US"/>
              <a:t>Photo Credit:  </a:t>
            </a:r>
            <a:r>
              <a:rPr lang="en-US" u="sng"/>
              <a:t>http://en.wikipedia.org/wiki/File:Zwei_zigaretten.jpg</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15363" name="Content Placeholder 2"/>
          <p:cNvSpPr>
            <a:spLocks noGrp="1"/>
          </p:cNvSpPr>
          <p:nvPr>
            <p:ph idx="1"/>
          </p:nvPr>
        </p:nvSpPr>
        <p:spPr/>
        <p:txBody>
          <a:bodyPr/>
          <a:lstStyle/>
          <a:p>
            <a:r>
              <a:rPr lang="en-US" dirty="0" smtClean="0"/>
              <a:t>North American Free Trade Agreement (NAFTA) </a:t>
            </a:r>
          </a:p>
          <a:p>
            <a:pPr>
              <a:buNone/>
            </a:pPr>
            <a:endParaRPr lang="en-US" dirty="0" smtClean="0"/>
          </a:p>
          <a:p>
            <a:r>
              <a:rPr lang="en-US" dirty="0" smtClean="0"/>
              <a:t>World Trade Organization (WTO)</a:t>
            </a:r>
          </a:p>
          <a:p>
            <a:pPr>
              <a:buFont typeface="Wingdings 2" pitchFamily="18" charset="2"/>
              <a:buNone/>
            </a:pPr>
            <a:endParaRPr lang="en-US" dirty="0" smtClean="0"/>
          </a:p>
          <a:p>
            <a:r>
              <a:rPr lang="en-US" dirty="0" smtClean="0"/>
              <a:t>Sanitary and </a:t>
            </a:r>
            <a:r>
              <a:rPr lang="en-US" dirty="0" err="1" smtClean="0"/>
              <a:t>Phytosanitary</a:t>
            </a:r>
            <a:r>
              <a:rPr lang="en-US" dirty="0" smtClean="0"/>
              <a:t> Measures (SPS)</a:t>
            </a:r>
          </a:p>
          <a:p>
            <a:pPr>
              <a:buNone/>
            </a:pPr>
            <a:endParaRPr lang="en-US" dirty="0" smtClean="0"/>
          </a:p>
          <a:p>
            <a:r>
              <a:rPr lang="en-US" dirty="0" smtClean="0"/>
              <a:t>What is a “necessary” restriction?</a:t>
            </a:r>
          </a:p>
          <a:p>
            <a:endParaRPr lang="en-US" dirty="0" smtClean="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defRPr/>
            </a:pPr>
            <a:r>
              <a:rPr lang="en-US" dirty="0" smtClean="0"/>
              <a:t>Terminology and Trade Concepts</a:t>
            </a:r>
            <a:endParaRPr lang="en-US" dirty="0"/>
          </a:p>
        </p:txBody>
      </p:sp>
      <p:sp>
        <p:nvSpPr>
          <p:cNvPr id="16387" name="Content Placeholder 2"/>
          <p:cNvSpPr>
            <a:spLocks noGrp="1"/>
          </p:cNvSpPr>
          <p:nvPr>
            <p:ph idx="1"/>
          </p:nvPr>
        </p:nvSpPr>
        <p:spPr/>
        <p:txBody>
          <a:bodyPr/>
          <a:lstStyle/>
          <a:p>
            <a:r>
              <a:rPr lang="en-US" dirty="0" smtClean="0"/>
              <a:t>NAFTA/SPS</a:t>
            </a:r>
          </a:p>
          <a:p>
            <a:pPr>
              <a:buFont typeface="Wingdings 2" pitchFamily="18" charset="2"/>
              <a:buNone/>
            </a:pPr>
            <a:endParaRPr lang="en-US" dirty="0" smtClean="0"/>
          </a:p>
          <a:p>
            <a:r>
              <a:rPr lang="en-US" dirty="0" smtClean="0"/>
              <a:t>WTO/SPS-applies to 153 WTO member countries (2008)</a:t>
            </a:r>
          </a:p>
          <a:p>
            <a:pPr>
              <a:buFont typeface="Wingdings 2" pitchFamily="18" charset="2"/>
              <a:buNone/>
            </a:pPr>
            <a:endParaRPr lang="en-US" dirty="0" smtClean="0"/>
          </a:p>
          <a:p>
            <a:r>
              <a:rPr lang="en-US" dirty="0" smtClean="0"/>
              <a:t>An attempt to balance ‘sovereign prerogative for self protection’ and eliminate ‘disguised protectionist restrictions’</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CEtLXF1aXogcG9kIGFuZCBtZXNzYWdlIGJveCB0ZXh0cy0tPg0KCQk8dWl0ZXh0IG5hbWU9IlFVSVpQT0RfUVVJWl9BVFRFTVBUIiB2YWx1ZT0iU8SxbmF2IERlbmVtZXNpOiIvPg0KCQk8dWl0ZXh0IG5hbWU9IlFVSVpQT0RfUVVJWl9BVFRFTVBUX1ZBTFVFIiB2YWx1ZT0iJW4vJXQiLz4NCgkJPHVpdGV4dCBuYW1lPSJRVUlaUE9EX1FVSVpfU0NPUkUiIHZhbHVlPSJQdWFuOiIvPg0KCQk8dWl0ZXh0IG5hbWU9IlFVSVpQT0RfUVVJWl9QQVNTU0NPUkUiIHZhbHVlPSJHZcOnbWUgUHVhbsSxOiIvPg0KCQk8dWl0ZXh0IG5hbWU9IlFVSVpQT0RfUVVJWl9NQVhTQ09SRSIgdmFsdWU9Ik1ha3NpbXVtIFB1YW46Ii8+DQoJCTx1aXRleHQgbmFtZT0iUVVJWlBPRF9RVUVTQVRNUFRfU1RSIiB2YWx1ZT0iRGVuZW1lOiAlbi8ldCIvPg0KCQk8dWl0ZXh0IG5hbWU9IlFVSVpQT0RfUVVFU1RZUEVfU1RSIiB2YWx1ZT0iVMO8cjogJXMiLz4NCgkJPHVpdGV4dCBuYW1lPSJRVUlaUE9EX1FVRVNUWVBFX0dSRCIgdmFsdWU9IkJhc2FtYWtsxLEiLz4NCgkJPHVpdGV4dCBuYW1lPSJRVUlaUE9EX1FVRVNUWVBFX1NWWSIgdmFsdWU9IkFua2V0Ii8+DQoJCTx1aXRleHQgbmFtZT0iUVVJWlBPRF9RVUlaQVRNUFRfSU5GIiB2YWx1ZT0iU8SxbsSxcnPEsXoiLz4NCgkJPHVpdGV4dCBuYW1lPSJRVUlaUE9EX1FVRVNBVE1QVF9JTkYiIHZhbHVlPSJTxLFuxLFyc8SxeiIvPg0KCQk8dWl0ZXh0IG5hbWU9IldBUk5JTkdNU0dfWUVTU1RSSU5HIiB2YWx1ZT0iRXZldCIvPg0KCQk8dWl0ZXh0IG5hbWU9IldBUk5JTkdNU0dfTk9TVFJJTkciIHZhbHVlPSJIYXnEsXIiLz4NCgkJPHVpdGV4dCBuYW1lPSJXQVJOSU5HTVNHX1RJVExFU1RSSU5HIiB2YWx1ZT0iU8SxbmF2IEdlemlubWUgVXlhcsSxc8SxIi8+DQoJCTx1aXRleHQgbmFtZT0iV0FSTklOR01TR19NU0dTVFJJTkciIHZhbHVlPSJCdSBTxLFuYXZkYSBkZW5lbm1lbWnFnyBzb3J1bGFyIHZhci4mI3hBOyYjeEE7RXZldCBzZcOnZW5lxJ9pbmkgdMSxa2xhdMSxcnNhbsSxeiBTxLFuYXZkYW4gw6fEsWthY2Frc8SxbsSxei4gU8SxbmF2YSBkZXZhbSBldG1layBpw6dpbiBIYXnEsXIgc2XDp2VuZcSfaW5pIHTEsWtsYXTEsW4uIi8+DQoJCTx1aXRleHQgbmFtZT0iSU5GT1JNQVRJT05fSDI2NF9GTEFTSFBMQVlFUiIgdmFsdWU9IkJpbGdpc2F5YXLEsW7EsXphIHnDvGtsw7wgb2xhbiBnZcOnZXJsaSBGbGFzaCBQbGF5ZXIgc8O8csO8bcO8IGJ1IHZpZGVveXUgZGVzdGVrbGVtaXlvci4gRW4gc29uIEZsYXNoIFBsYXllciBzw7xyw7xtw7xuw7wgaW5kaXJtZWsgacOnaW4gdmlkZW8gYWxhbsSxbsSxIHTEsWtsYXTEs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thdMSxbMSxbWPEsWxhcmEga2VuYXIgw6d1YnXEn3VudSBnw7ZzdGVyIi8+DQoJCTx1aXRleHQgbmFtZT0iTVVURSIgdmFsdWU9IlNlc3NpeiIvPg0KCQk8dWl0ZXh0IG5hbWU9IkRPQ1dSQVBfVElUTEUiIHZhbHVlPSJQcmVzZW50ZXIgRG9zeWEgRWtpIi8+DQoJCTx1aXRleHQgbmFtZT0iRE9DV1JBUF9NU0ciIHZhbHVlPSJCaWxnaXNheWFyxLFtYSBLYXlkZXQiLz4NCgkJPHVpdGV4dCBuYW1lPSJET0NXUkFQX1BST01QVCIgdmFsdWU9IsSwbmRpcm1layBpw6dpbiBUxLFrbGF0xLFuIi8+DQoJPC9sYW5ndWFnZT4NCgk8bGFuZ3VhZ2UgaWQ9InJ1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tCh0LvQsNC50LQgJW4iLz4NCgkJPCEtLSBzdWJzdGl0dXRpb246ICVuID09IHNsaWRlIG51bWJlciAtLT4NCgkJPCEtLSBzdWJzdGl0dXRpb246ICV0ID09IHRvdGFsIHNsaWRlIGNvdW50IC0tPg0KCQk8dWl0ZXh0IG5hbWU9IlNDUlVCQkFSU1RBVFVTX1NMSURFSU5GTyIgdmFsdWU9ItCh0LvQsNC50LQgJW4gLyAldCB8ICIvPg0KCQk8dWl0ZXh0IG5hbWU9IlNDUlVCQkFSU1RBVFVTX1NUT1BQRUQiIHZhbHVlPSLQntGB0YLQsNC90L7QstC70LXQvdC+Ii8+DQoJCTx1aXRleHQgbmFtZT0iU0NSVUJCQVJTVEFUVVNfUExBWUlORyIgdmFsdWU9ItCS0L7RgdC/0YDQvtC40LfQstC10LTQtdC90LjQtSIvPg0KCQk8dWl0ZXh0IG5hbWU9IlNDUlVCQkFSU1RBVFVTX05PQVVESU8iIHZhbHVlPSLQndC10YIg0LDRg9C00LjQviIvPg0KCQk8dWl0ZXh0IG5hbWU9IlNDUlVCQkFSU1RBVFVTX1ZJRFBMQVlJTkciIHZhbHVlPSLQktC+0YHQv9GA0L7QuNC30LLQtdC00LXQvdC40LUg0LLQuNC00LXQviIvPg0KCQk8dWl0ZXh0IG5hbWU9IlNDUlVCQkFSU1RBVFVTX0xPQURJTkciIHZhbHVlPSLQl9Cw0LPRgNGD0LfQutCwIi8+DQoJCTx1aXRleHQgbmFtZT0iU0NSVUJCQVJTVEFUVVNfQlVGRkVSSU5HIiB2YWx1ZT0i0JHRg9GE0LXRgNC40LfQsNGG0LjRjyIvPg0KCQk8dWl0ZXh0IG5hbWU9IlNDUlVCQkFSU1RBVFVTX1FVRVNUSU9OIiB2YWx1ZT0i0J7RgtCy0LXRgiDQvdCwINCy0L7Qv9GA0L7RgSIvPg0KCQk8dWl0ZXh0IG5hbWU9IlNDUlVCQkFSU1RBVFVTX1JFVklFV1FVSVoiIHZhbHVlPSLQntCx0LfQvtGAINC+0L/RgNC+0YHQsCIvPg0KCQk8IS0tIHN1YnN0aXR1dGlvbjogJW0gPT0gbWludXRlcyByZW1haW5pbmcgLS0+DQoJCTwhLS0gc3Vic3RpdHV0aW9uOiAlcyA9PSBzZWNvbmRzIHJlbWFpbmluZyAtLT4NCgkJPHVpdGV4dCBuYW1lPSJFTEFQU0VEIiB2YWx1ZT0i0J7RgdGC0LDQu9C+0YHRjCAlbSDQvNC40L0uICVzINGBIi8+DQoJCTx1aXRleHQgbmFtZT0iTk9URk9VTkQiIHZhbHVlPSLQndC40YfQtdCz0L4g0L3QtSDQvdCw0LnQtNC10L3QviIvPg0KCQk8dWl0ZXh0IG5hbWU9IkFUVEFDSE1FTlRTIiB2YWx1ZT0i0JLQu9C+0LbQtdC90LjRjyIvPg0KCQk8IS0tIHN1YnN0aXR1dGlvbjogJXAgPT0gY3VycmVudCBzcGVha2VyJ3MgdGl0bGUgLS0+DQoJCTx1aXRleHQgbmFtZT0iQklPV0lOX1RJVExFIiB2YWx1ZT0i0JHQuNC+0LPRgNCw0YTQuNGPOiAlcCIvPg0KCQk8dWl0ZXh0IG5hbWU9IkJJT0JUTl9USVRMRSIgdmFsdWU9ItCR0LjQvtCz0YDQsNGE0LjRjyIvPg0KCQk8dWl0ZXh0IG5hbWU9IkRJVklERVJCVE5fVElUTEUiIHZhbHVlPSJ8Ii8+DQoJCTx1aXRleHQgbmFtZT0iQ09OVEFDVEJUTl9USVRMRSIgdmFsdWU9ItCa0L7QvdGC0LDQutGCIi8+DQoJCTx1aXRleHQgbmFtZT0iVEFCX1FVSVoiIHZhbHVlPSLQntC/0YDQvtGBIi8+DQoJCTx1aXRleHQgbmFtZT0iVEFCX09VVExJTkUiIHZhbHVlPSLQodGF0LXQvNCwIi8+DQoJCTx1aXRleHQgbmFtZT0iVEFCX1RIVU1CIiB2YWx1ZT0i0JHQtdCz0YPQvdC+0LoiLz4NCgkJPHVpdGV4dCBuYW1lPSJUQUJfTk9URVMiIHZhbHVlPSLQl9Cw0LzQtdGC0LrQuCIvPg0KCQk8dWl0ZXh0IG5hbWU9IlRBQl9TRUFSQ0giIHZhbHVlPSLQn9C+0LjRgdC6Ii8+DQoJCTx1aXRleHQgbmFtZT0iU0xJREVfSEVBRElORyIgdmFsdWU9ItCX0LDQs9C+0LvQvtCy0L7QuiDRgdC70LDQudC00LAiLz4NCgkJPHVpdGV4dCBuYW1lPSJEVVJBVElPTl9IRUFESU5HIiB2YWx1ZT0i0JTQu9C40YIt0YHRgtGMIi8+DQoJCTx1aXRleHQgbmFtZT0iU0VBUkNIX0hFQURJTkciIHZhbHVlPSLQn9C+0LjRgdC6INGC0LXQutGB0YLQsDoiLz4NCgkJPHVpdGV4dCBuYW1lPSJUSFVNQl9IRUFESU5HIiB2YWx1ZT0i0KHQu9Cw0LnQtCIvPg0KCQk8dWl0ZXh0IG5hbWU9IlRIVU1CX0lORk8iIHZhbHVlPSLQndCw0LfQstCw0L3QuNC1L9C00LvQuNGCLdC90L7RgdGC0YwiLz4NCgkJPHVpdGV4dCBuYW1lPSJBVFRBQ0hOQU1FX0hFQURJTkciIHZhbHVlPSLQmNC80Y8g0YTQsNC50LvQsCIvPg0KCQk8dWl0ZXh0IG5hbWU9IkFUVEFDSFNJWkVfSEVBRElORyIgdmFsdWU9ItCg0LDQt9C80LXRgCIvPg0KCQk8dWl0ZXh0IG5hbWU9IlNMSURFX05PVEVTIiB2YWx1ZT0i0JfQsNC80LXRgtC60Lgg0Log0YHQu9Cw0LnQtNGD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MMPROD_UIDATA" val="&lt;database version=&quot;7.0&quot;&gt;&lt;object type=&quot;1&quot; unique_id=&quot;10001&quot;&gt;&lt;property id=&quot;20141&quot; value=&quot;Lecture 4, September 8, 2010&quot;/&gt;&lt;property id=&quot;20148&quot; value=&quot;5&quot;/&gt;&lt;property id=&quot;20184&quot; value=&quot;7&quot;/&gt;&lt;property id=&quot;20224&quot; value=&quot;C:\Users\achodges\Desktop\Lecture 4&quot;/&gt;&lt;property id=&quot;20250&quot; value=&quot;0&quot;/&gt;&lt;property id=&quot;20251&quot; value=&quot;0&quot;/&gt;&lt;property id=&quot;20259&quot; value=&quot;0&quot;/&gt;&lt;object type=&quot;2&quot; unique_id=&quot;10002&quot;&gt;&lt;object type=&quot;3&quot; unique_id=&quot;20410&quot;&gt;&lt;property id=&quot;20148&quot; value=&quot;5&quot;/&gt;&lt;property id=&quot;20300&quot; value=&quot;Slide 1 - &amp;quot;International Trade Issues, Part 1&amp;quot;&quot;/&gt;&lt;property id=&quot;20307&quot; value=&quot;423&quot;/&gt;&lt;property id=&quot;20309&quot; value=&quot;-1&quot;/&gt;&lt;/object&gt;&lt;object type=&quot;3&quot; unique_id=&quot;33737&quot;&gt;&lt;property id=&quot;20148&quot; value=&quot;5&quot;/&gt;&lt;property id=&quot;20300&quot; value=&quot;Slide 4 - &amp;quot;Terminology and Trade Concepts&amp;quot;&quot;/&gt;&lt;property id=&quot;20307&quot; value=&quot;563&quot;/&gt;&lt;property id=&quot;20309&quot; value=&quot;-1&quot;/&gt;&lt;/object&gt;&lt;object type=&quot;3&quot; unique_id=&quot;33783&quot;&gt;&lt;property id=&quot;20148&quot; value=&quot;5&quot;/&gt;&lt;property id=&quot;20300&quot; value=&quot;Slide 3 - &amp;quot;Objectives&amp;quot;&quot;/&gt;&lt;property id=&quot;20307&quot; value=&quot;567&quot;/&gt;&lt;property id=&quot;20309&quot; value=&quot;-1&quot;/&gt;&lt;/object&gt;&lt;object type=&quot;3&quot; unique_id=&quot;35660&quot;&gt;&lt;property id=&quot;20148&quot; value=&quot;5&quot;/&gt;&lt;property id=&quot;20300&quot; value=&quot;Slide 27 - &amp;quot;Class Discussion Topics&amp;quot;&quot;/&gt;&lt;property id=&quot;20307&quot; value=&quot;600&quot;/&gt;&lt;property id=&quot;20309&quot; value=&quot;-1&quot;/&gt;&lt;/object&gt;&lt;object type=&quot;3&quot; unique_id=&quot;42625&quot;&gt;&lt;property id=&quot;20148&quot; value=&quot;5&quot;/&gt;&lt;property id=&quot;20300&quot; value=&quot;Slide 5 - &amp;quot;Terminology and Trade Concepts&amp;quot;&quot;/&gt;&lt;property id=&quot;20307&quot; value=&quot;637&quot;/&gt;&lt;property id=&quot;20309&quot; value=&quot;-1&quot;/&gt;&lt;/object&gt;&lt;object type=&quot;3&quot; unique_id=&quot;42626&quot;&gt;&lt;property id=&quot;20148&quot; value=&quot;5&quot;/&gt;&lt;property id=&quot;20300&quot; value=&quot;Slide 10 - &amp;quot;Terminology and Trade Concepts&amp;quot;&quot;/&gt;&lt;property id=&quot;20307&quot; value=&quot;636&quot;/&gt;&lt;property id=&quot;20309&quot; value=&quot;-1&quot;/&gt;&lt;/object&gt;&lt;object type=&quot;3&quot; unique_id=&quot;42872&quot;&gt;&lt;property id=&quot;20148&quot; value=&quot;5&quot;/&gt;&lt;property id=&quot;20300&quot; value=&quot;Slide 7 - &amp;quot;Example GATT Case Challenge&amp;quot;&quot;/&gt;&lt;property id=&quot;20307&quot; value=&quot;638&quot;/&gt;&lt;property id=&quot;20309&quot; value=&quot;-1&quot;/&gt;&lt;/object&gt;&lt;object type=&quot;3&quot; unique_id=&quot;42873&quot;&gt;&lt;property id=&quot;20148&quot; value=&quot;5&quot;/&gt;&lt;property id=&quot;20300&quot; value=&quot;Slide 8 - &amp;quot;Terminology and Trade Concepts&amp;quot;&quot;/&gt;&lt;property id=&quot;20307&quot; value=&quot;639&quot;/&gt;&lt;property id=&quot;20309&quot; value=&quot;-1&quot;/&gt;&lt;/object&gt;&lt;object type=&quot;3&quot; unique_id=&quot;42874&quot;&gt;&lt;property id=&quot;20148&quot; value=&quot;5&quot;/&gt;&lt;property id=&quot;20300&quot; value=&quot;Slide 9 - &amp;quot;Terminology and Trade Concepts&amp;quot;&quot;/&gt;&lt;property id=&quot;20307&quot; value=&quot;640&quot;/&gt;&lt;property id=&quot;20309&quot; value=&quot;-1&quot;/&gt;&lt;/object&gt;&lt;object type=&quot;3&quot; unique_id=&quot;43031&quot;&gt;&lt;property id=&quot;20148&quot; value=&quot;5&quot;/&gt;&lt;property id=&quot;20300&quot; value=&quot;Slide 11 - &amp;quot;SPS Agreement, Article 2.3&amp;quot;&quot;/&gt;&lt;property id=&quot;20307&quot; value=&quot;641&quot;/&gt;&lt;property id=&quot;20309&quot; value=&quot;-1&quot;/&gt;&lt;/object&gt;&lt;object type=&quot;3&quot; unique_id=&quot;43456&quot;&gt;&lt;property id=&quot;20148&quot; value=&quot;5&quot;/&gt;&lt;property id=&quot;20300&quot; value=&quot;Slide 12 - &amp;quot;Terminology and Trade Concepts&amp;quot;&quot;/&gt;&lt;property id=&quot;20307&quot; value=&quot;642&quot;/&gt;&lt;property id=&quot;20309&quot; value=&quot;-1&quot;/&gt;&lt;/object&gt;&lt;object type=&quot;3&quot; unique_id=&quot;43457&quot;&gt;&lt;property id=&quot;20148&quot; value=&quot;5&quot;/&gt;&lt;property id=&quot;20300&quot; value=&quot;Slide 13 - &amp;quot;Terminology and Trade Concepts&amp;quot;&quot;/&gt;&lt;property id=&quot;20307&quot; value=&quot;643&quot;/&gt;&lt;property id=&quot;20309&quot; value=&quot;-1&quot;/&gt;&lt;/object&gt;&lt;object type=&quot;3&quot; unique_id=&quot;43458&quot;&gt;&lt;property id=&quot;20148&quot; value=&quot;5&quot;/&gt;&lt;property id=&quot;20300&quot; value=&quot;Slide 14 - &amp;quot;Compliance with WTO/SPS&amp;quot;&quot;/&gt;&lt;property id=&quot;20307&quot; value=&quot;644&quot;/&gt;&lt;property id=&quot;20309&quot; value=&quot;-1&quot;/&gt;&lt;/object&gt;&lt;object type=&quot;3&quot; unique_id=&quot;43459&quot;&gt;&lt;property id=&quot;20148&quot; value=&quot;5&quot;/&gt;&lt;property id=&quot;20300&quot; value=&quot;Slide 15 - &amp;quot;Compliance with WTO/SPS&amp;quot;&quot;/&gt;&lt;property id=&quot;20307&quot; value=&quot;645&quot;/&gt;&lt;property id=&quot;20309&quot; value=&quot;-1&quot;/&gt;&lt;/object&gt;&lt;object type=&quot;3&quot; unique_id=&quot;43460&quot;&gt;&lt;property id=&quot;20148&quot; value=&quot;5&quot;/&gt;&lt;property id=&quot;20300&quot; value=&quot;Slide 16 - &amp;quot;Compliance with WTO/SPS&amp;quot;&quot;/&gt;&lt;property id=&quot;20307&quot; value=&quot;646&quot;/&gt;&lt;property id=&quot;20309&quot; value=&quot;-1&quot;/&gt;&lt;/object&gt;&lt;object type=&quot;3&quot; unique_id=&quot;43461&quot;&gt;&lt;property id=&quot;20148&quot; value=&quot;5&quot;/&gt;&lt;property id=&quot;20300&quot; value=&quot;Slide 17 - &amp;quot;Compliance with WTO/SPS&amp;quot;&quot;/&gt;&lt;property id=&quot;20307&quot; value=&quot;647&quot;/&gt;&lt;property id=&quot;20309&quot; value=&quot;-1&quot;/&gt;&lt;/object&gt;&lt;object type=&quot;3&quot; unique_id=&quot;43639&quot;&gt;&lt;property id=&quot;20148&quot; value=&quot;5&quot;/&gt;&lt;property id=&quot;20300&quot; value=&quot;Slide 18 - &amp;quot;Terminology and Trade Concepts&amp;quot;&quot;/&gt;&lt;property id=&quot;20307&quot; value=&quot;648&quot;/&gt;&lt;property id=&quot;20309&quot; value=&quot;-1&quot;/&gt;&lt;/object&gt;&lt;object type=&quot;3&quot; unique_id=&quot;43881&quot;&gt;&lt;property id=&quot;20148&quot; value=&quot;5&quot;/&gt;&lt;property id=&quot;20300&quot; value=&quot;Slide 19 - &amp;quot;EC Beef Hormone Case Study&amp;quot;&quot;/&gt;&lt;property id=&quot;20307&quot; value=&quot;649&quot;/&gt;&lt;property id=&quot;20309&quot; value=&quot;-1&quot;/&gt;&lt;/object&gt;&lt;object type=&quot;3&quot; unique_id=&quot;43882&quot;&gt;&lt;property id=&quot;20148&quot; value=&quot;5&quot;/&gt;&lt;property id=&quot;20300&quot; value=&quot;Slide 20 - &amp;quot;EC Beef Hormone Case Study&amp;quot;&quot;/&gt;&lt;property id=&quot;20307&quot; value=&quot;650&quot;/&gt;&lt;property id=&quot;20309&quot; value=&quot;-1&quot;/&gt;&lt;/object&gt;&lt;object type=&quot;3&quot; unique_id=&quot;43883&quot;&gt;&lt;property id=&quot;20148&quot; value=&quot;5&quot;/&gt;&lt;property id=&quot;20300&quot; value=&quot;Slide 21 - &amp;quot;Australia’s Fresh, Chilled, and Frozen Canadian Salmon Ban&amp;quot;&quot;/&gt;&lt;property id=&quot;20307&quot; value=&quot;651&quot;/&gt;&lt;property id=&quot;20309&quot; value=&quot;-1&quot;/&gt;&lt;/object&gt;&lt;object type=&quot;3&quot; unique_id=&quot;43884&quot;&gt;&lt;property id=&quot;20148&quot; value=&quot;5&quot;/&gt;&lt;property id=&quot;20300&quot; value=&quot;Slide 22 - &amp;quot;Australia’s Fresh, Chilled, and Frozen Canadian Salmon Ban&amp;quot;&quot;/&gt;&lt;property id=&quot;20307&quot; value=&quot;652&quot;/&gt;&lt;property id=&quot;20309&quot; value=&quot;-1&quot;/&gt;&lt;/object&gt;&lt;object type=&quot;3&quot; unique_id=&quot;44061&quot;&gt;&lt;property id=&quot;20148&quot; value=&quot;5&quot;/&gt;&lt;property id=&quot;20300&quot; value=&quot;Slide 23 - &amp;quot;Restrictions on &amp;#x0D;&amp;#x0A;U.S. Apples and Apricots&amp;quot;&quot;/&gt;&lt;property id=&quot;20307&quot; value=&quot;653&quot;/&gt;&lt;property id=&quot;20309&quot; value=&quot;-1&quot;/&gt;&lt;/object&gt;&lt;object type=&quot;3&quot; unique_id=&quot;44187&quot;&gt;&lt;property id=&quot;20148&quot; value=&quot;5&quot;/&gt;&lt;property id=&quot;20300&quot; value=&quot;Slide 25 - &amp;quot;Terminology and Trade Concepts&amp;quot;&quot;/&gt;&lt;property id=&quot;20307&quot; value=&quot;654&quot;/&gt;&lt;property id=&quot;20309&quot; value=&quot;-1&quot;/&gt;&lt;/object&gt;&lt;object type=&quot;3&quot; unique_id=&quot;44241&quot;&gt;&lt;property id=&quot;20148&quot; value=&quot;5&quot;/&gt;&lt;property id=&quot;20300&quot; value=&quot;Slide 24 - &amp;quot;Restrictions on &amp;#x0D;&amp;#x0A;U.S. Apples and Apricots&amp;quot;&quot;/&gt;&lt;property id=&quot;20307&quot; value=&quot;656&quot;/&gt;&lt;property id=&quot;20309&quot; value=&quot;-1&quot;/&gt;&lt;/object&gt;&lt;object type=&quot;3&quot; unique_id=&quot;44539&quot;&gt;&lt;property id=&quot;20148&quot; value=&quot;5&quot;/&gt;&lt;property id=&quot;20300&quot; value=&quot;Slide 26 - &amp;quot;National Clean Plant Network (NCPN)&amp;quot;&quot;/&gt;&lt;property id=&quot;20307&quot; value=&quot;657&quot;/&gt;&lt;property id=&quot;20309&quot; value=&quot;-1&quot;/&gt;&lt;/object&gt;&lt;object type=&quot;3&quot; unique_id=&quot;44877&quot;&gt;&lt;property id=&quot;20148&quot; value=&quot;5&quot;/&gt;&lt;property id=&quot;20300&quot; value=&quot;Slide 6 - &amp;quot;GATT Process-Key Questions&amp;quot;&quot;/&gt;&lt;property id=&quot;20307&quot; value=&quot;658&quot;/&gt;&lt;property id=&quot;20309&quot; value=&quot;-1&quot;/&gt;&lt;/object&gt;&lt;object type=&quot;3&quot; unique_id=&quot;46169&quot;&gt;&lt;property id=&quot;20148&quot; value=&quot;5&quot;/&gt;&lt;property id=&quot;20300&quot; value=&quot;Slide 2 - &amp;quot;Pakistan-Food Security Issues&amp;quot;&quot;/&gt;&lt;property id=&quot;20307&quot; value=&quot;659&quot;/&gt;&lt;/object&gt;&lt;/object&gt;&lt;object type=&quot;8&quot; unique_id=&quot;10060&quot;&gt;&lt;/object&gt;&lt;object type=&quot;10&quot; unique_id=&quot;46135&quot;&gt;&lt;object type=&quot;11&quot; unique_id=&quot;46136&quot;&gt;&lt;/object&gt;&lt;/object&gt;&lt;object type=&quot;4&quot; unique_id=&quot;46137&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 val="3,259545687,C:\Users\achodges\Documents\Local Store\Exotic Species and Biosecurity Issues-2010\Final Lectures\Lecture 4, September 8, 2010_pptx\Media.ppcx"/>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2B5B8D12-F592-401A-B086-C96C1A9466C6}&quot;/&gt;&lt;filename val=&quot;C:\Users\achodges\Desktop\Lecture 4\data\asimages\{2B5B8D12-F592-401A-B086-C96C1A9466C6}.png&quot;/&gt;&lt;hasEffects val=&quot;1&quot;/&gt;&lt;left val=&quot;15&quot;/&gt;&lt;top val=&quot;19.56&quot;/&gt;&lt;width val=&quot;690.36&quot;/&gt;&lt;height val=&quot;93.36&quot;/&gt;&lt;/ThreeDShapeInfo&gt;"/>
</p:tagLst>
</file>

<file path=ppt/tags/tag12.xml><?xml version="1.0" encoding="utf-8"?>
<p:tagLst xmlns:a="http://schemas.openxmlformats.org/drawingml/2006/main" xmlns:r="http://schemas.openxmlformats.org/officeDocument/2006/relationships" xmlns:p="http://schemas.openxmlformats.org/presentationml/2006/main">
  <p:tag name="PPSNARRATION" val="4,259545687,C:\Users\achodges\Documents\Local Store\Exotic Species and Biosecurity Issues-2010\Final Lectures\Lecture 4, September 8, 2010_pptx\Media.ppcx"/>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5424D17E-9E90-4D35-9F5F-20E359C7B77B}&quot;/&gt;&lt;filename val=&quot;C:\Users\achodges\Desktop\Lecture 4\data\asimages\{5424D17E-9E90-4D35-9F5F-20E359C7B77B}.png&quot;/&gt;&lt;hasEffects val=&quot;1&quot;/&gt;&lt;left val=&quot;16.56&quot;/&gt;&lt;top val=&quot;19.56&quot;/&gt;&lt;width val=&quot;690.36&quot;/&gt;&lt;height val=&quot;93.36&quot;/&gt;&lt;/ThreeDShapeInfo&gt;"/>
</p:tagLst>
</file>

<file path=ppt/tags/tag14.xml><?xml version="1.0" encoding="utf-8"?>
<p:tagLst xmlns:a="http://schemas.openxmlformats.org/drawingml/2006/main" xmlns:r="http://schemas.openxmlformats.org/officeDocument/2006/relationships" xmlns:p="http://schemas.openxmlformats.org/presentationml/2006/main">
  <p:tag name="PPSNARRATION" val="5,259545687,C:\Users\achodges\Documents\Local Store\Exotic Species and Biosecurity Issues-2010\Final Lectures\Lecture 4, September 8, 2010_pptx\Media.ppcx"/>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B3E20612-CFC9-42F2-AFEE-98B7EDA162D7}&quot;/&gt;&lt;filename val=&quot;C:\Users\achodges\Desktop\Lecture 4\data\asimages\{B3E20612-CFC9-42F2-AFEE-98B7EDA162D7}.png&quot;/&gt;&lt;hasEffects val=&quot;1&quot;/&gt;&lt;left val=&quot;24&quot;/&gt;&lt;top val=&quot;19.56&quot;/&gt;&lt;width val=&quot;673.92&quot;/&gt;&lt;height val=&quot;93.36&quot;/&gt;&lt;/ThreeDShapeInfo&gt;"/>
</p:tagLst>
</file>

<file path=ppt/tags/tag16.xml><?xml version="1.0" encoding="utf-8"?>
<p:tagLst xmlns:a="http://schemas.openxmlformats.org/drawingml/2006/main" xmlns:r="http://schemas.openxmlformats.org/officeDocument/2006/relationships" xmlns:p="http://schemas.openxmlformats.org/presentationml/2006/main">
  <p:tag name="PPSNARRATION" val="6,259545687,C:\Users\achodges\Documents\Local Store\Exotic Species and Biosecurity Issues-2010\Final Lectures\Lecture 4, September 8, 2010_pptx\Media.ppcx"/>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B89D8B37-D31C-41BA-A483-FA7073CBE32D}&quot;/&gt;&lt;filename val=&quot;C:\Users\achodges\Desktop\Lecture 4\data\asimages\{B89D8B37-D31C-41BA-A483-FA7073CBE32D}.png&quot;/&gt;&lt;hasEffects val=&quot;1&quot;/&gt;&lt;left val=&quot;35.28&quot;/&gt;&lt;top val=&quot;19.56&quot;/&gt;&lt;width val=&quot;671.64&quot;/&gt;&lt;height val=&quot;93.36&quot;/&gt;&lt;/ThreeDShapeInfo&gt;"/>
</p:tagLst>
</file>

<file path=ppt/tags/tag18.xml><?xml version="1.0" encoding="utf-8"?>
<p:tagLst xmlns:a="http://schemas.openxmlformats.org/drawingml/2006/main" xmlns:r="http://schemas.openxmlformats.org/officeDocument/2006/relationships" xmlns:p="http://schemas.openxmlformats.org/presentationml/2006/main">
  <p:tag name="PPSNARRATION" val="7,259545687,C:\Users\achodges\Documents\Local Store\Exotic Species and Biosecurity Issues-2010\Final Lectures\Lecture 4, September 8, 2010_pptx\Media.ppcx"/>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DA5D8F-A724-493B-B52D-F0F3F36BB6C9}&quot;/&gt;&lt;filename val=&quot;C:\Users\achodges\Desktop\Lecture 4\data\asimages\{83DA5D8F-A724-493B-B52D-F0F3F36BB6C9}.png&quot;/&gt;&lt;hasEffects val=&quot;1&quot;/&gt;&lt;left val=&quot;16.56&quot;/&gt;&lt;top val=&quot;19.56&quot;/&gt;&lt;width val=&quot;690.36&quot;/&gt;&lt;height val=&quot;93.36&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27EE8811-4ACA-45A0-A3E8-7A280333F20D}&quot;/&gt;&lt;filename val=&quot;C:\Users\achodges\Desktop\Lecture 4\data\asimages\{27EE8811-4ACA-45A0-A3E8-7A280333F20D}.png&quot;/&gt;&lt;hasEffects val=&quot;1&quot;/&gt;&lt;left val=&quot;12&quot;/&gt;&lt;top val=&quot;10.56&quot;/&gt;&lt;width val=&quot;697.08&quot;/&gt;&lt;height val=&quot;520.8&quot;/&gt;&lt;/ThreeDShapeInfo&gt;"/>
</p:tagLst>
</file>

<file path=ppt/tags/tag20.xml><?xml version="1.0" encoding="utf-8"?>
<p:tagLst xmlns:a="http://schemas.openxmlformats.org/drawingml/2006/main" xmlns:r="http://schemas.openxmlformats.org/officeDocument/2006/relationships" xmlns:p="http://schemas.openxmlformats.org/presentationml/2006/main">
  <p:tag name="PPSNARRATION" val="8,259545687,C:\Users\achodges\Documents\Local Store\Exotic Species and Biosecurity Issues-2010\Final Lectures\Lecture 4, September 8, 2010_pptx\Media.ppcx"/>
</p:tagLst>
</file>

<file path=ppt/tags/tag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2A3B9440-66BB-4666-BEC7-3D75EE4D7594}&quot;/&gt;&lt;filename val=&quot;C:\Users\achodges\Desktop\Lecture 4\data\asimages\{2A3B9440-66BB-4666-BEC7-3D75EE4D7594}.png&quot;/&gt;&lt;hasEffects val=&quot;1&quot;/&gt;&lt;left val=&quot;16.56&quot;/&gt;&lt;top val=&quot;19.56&quot;/&gt;&lt;width val=&quot;690.36&quot;/&gt;&lt;height val=&quot;93.36&quot;/&gt;&lt;/ThreeDShapeInfo&gt;"/>
</p:tagLst>
</file>

<file path=ppt/tags/tag22.xml><?xml version="1.0" encoding="utf-8"?>
<p:tagLst xmlns:a="http://schemas.openxmlformats.org/drawingml/2006/main" xmlns:r="http://schemas.openxmlformats.org/officeDocument/2006/relationships" xmlns:p="http://schemas.openxmlformats.org/presentationml/2006/main">
  <p:tag name="PPSNARRATION" val="10,259545687,C:\Users\achodges\Documents\Local Store\Exotic Species and Biosecurity Issues-2010\Final Lectures\Lecture 4, September 8, 2010_pptx\Media.ppcx"/>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ED6AB581-11F2-4630-B47B-844D93B2D834}&quot;/&gt;&lt;filename val=&quot;C:\Users\achodges\Desktop\Lecture 4\data\asimages\{ED6AB581-11F2-4630-B47B-844D93B2D834}.png&quot;/&gt;&lt;hasEffects val=&quot;1&quot;/&gt;&lt;left val=&quot;16.56&quot;/&gt;&lt;top val=&quot;19.56&quot;/&gt;&lt;width val=&quot;690.36&quot;/&gt;&lt;height val=&quot;93.36&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 val="11,259545687,C:\Users\achodges\Documents\Local Store\Exotic Species and Biosecurity Issues-2010\Final Lectures\Lecture 4, September 8, 2010_pptx\Media.ppcx"/>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AC4FF29-6E28-4349-ADB1-9D75072530E8}&quot;/&gt;&lt;filename val=&quot;C:\Users\achodges\Desktop\Lecture 4\data\asimages\{5AC4FF29-6E28-4349-ADB1-9D75072530E8}.png&quot;/&gt;&lt;hasEffects val=&quot;1&quot;/&gt;&lt;left val=&quot;35.28&quot;/&gt;&lt;top val=&quot;19.56&quot;/&gt;&lt;width val=&quot;674.64&quot;/&gt;&lt;height val=&quot;93.36&quot;/&gt;&lt;/ThreeDShapeInfo&gt;"/>
</p:tagLst>
</file>

<file path=ppt/tags/tag26.xml><?xml version="1.0" encoding="utf-8"?>
<p:tagLst xmlns:a="http://schemas.openxmlformats.org/drawingml/2006/main" xmlns:r="http://schemas.openxmlformats.org/officeDocument/2006/relationships" xmlns:p="http://schemas.openxmlformats.org/presentationml/2006/main">
  <p:tag name="PPSNARRATION" val="12,259545687,C:\Users\achodges\Documents\Local Store\Exotic Species and Biosecurity Issues-2010\Final Lectures\Lecture 4, September 8, 2010_pptx\Media.ppcx"/>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93BA94F2-3F94-4413-848D-3C645DF62EC0}&quot;/&gt;&lt;filename val=&quot;C:\Users\achodges\Desktop\Lecture 4\data\asimages\{93BA94F2-3F94-4413-848D-3C645DF62EC0}.png&quot;/&gt;&lt;hasEffects val=&quot;1&quot;/&gt;&lt;left val=&quot;16.56&quot;/&gt;&lt;top val=&quot;19.56&quot;/&gt;&lt;width val=&quot;690.36&quot;/&gt;&lt;height val=&quot;93.36&quot;/&gt;&lt;/ThreeDShapeInfo&gt;"/>
</p:tagLst>
</file>

<file path=ppt/tags/tag28.xml><?xml version="1.0" encoding="utf-8"?>
<p:tagLst xmlns:a="http://schemas.openxmlformats.org/drawingml/2006/main" xmlns:r="http://schemas.openxmlformats.org/officeDocument/2006/relationships" xmlns:p="http://schemas.openxmlformats.org/presentationml/2006/main">
  <p:tag name="PPSNARRATION" val="13,259545687,C:\Users\achodges\Documents\Local Store\Exotic Species and Biosecurity Issues-2010\Final Lectures\Lecture 4, September 8, 2010_pptx\Media.ppcx"/>
</p:tagLst>
</file>

<file path=ppt/tags/tag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CCDA7D86-C8A1-4A05-9D00-7793E68E1211}&quot;/&gt;&lt;filename val=&quot;C:\Users\achodges\Desktop\Lecture 4\data\asimages\{CCDA7D86-C8A1-4A05-9D00-7793E68E1211}.png&quot;/&gt;&lt;hasEffects val=&quot;1&quot;/&gt;&lt;left val=&quot;16.56&quot;/&gt;&lt;top val=&quot;19.56&quot;/&gt;&lt;width val=&quot;690.36&quot;/&gt;&lt;height val=&quot;93.36&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1B16CA4F-DCF8-42A7-9D0A-099356815749}&quot;/&gt;&lt;filename val=&quot;C:\Users\achodges\Desktop\Lecture 4\data\asimages\{1B16CA4F-DCF8-42A7-9D0A-099356815749}.png&quot;/&gt;&lt;hasEffects val=&quot;1&quot;/&gt;&lt;left val=&quot;12&quot;/&gt;&lt;top val=&quot;10.56&quot;/&gt;&lt;width val=&quot;697.92&quot;/&gt;&lt;height val=&quot;200.52&quot;/&gt;&lt;/ThreeDShapeInfo&gt;"/>
</p:tagLst>
</file>

<file path=ppt/tags/tag30.xml><?xml version="1.0" encoding="utf-8"?>
<p:tagLst xmlns:a="http://schemas.openxmlformats.org/drawingml/2006/main" xmlns:r="http://schemas.openxmlformats.org/officeDocument/2006/relationships" xmlns:p="http://schemas.openxmlformats.org/presentationml/2006/main">
  <p:tag name="PPSNARRATION" val="14,259545687,C:\Users\achodges\Documents\Local Store\Exotic Species and Biosecurity Issues-2010\Final Lectures\Lecture 4, September 8, 2010_pptx\Media.ppcx"/>
</p:tagLst>
</file>

<file path=ppt/tags/tag31.xml><?xml version="1.0" encoding="utf-8"?>
<p:tagLst xmlns:a="http://schemas.openxmlformats.org/drawingml/2006/main" xmlns:r="http://schemas.openxmlformats.org/officeDocument/2006/relationships" xmlns:p="http://schemas.openxmlformats.org/presentationml/2006/main">
  <p:tag name="PRESENTER_SHAPEINFO" val="&lt;ThreeDShapeInfo&gt;&lt;uuid val=&quot;{AE1D01A7-A611-4FA0-94AA-2DAEBD66A213}&quot;/&gt;&lt;filename val=&quot;C:\Users\achodges\Desktop\Lecture 4\data\asimages\{AE1D01A7-A611-4FA0-94AA-2DAEBD66A213}.png&quot;/&gt;&lt;hasEffects val=&quot;1&quot;/&gt;&lt;left val=&quot;35.28&quot;/&gt;&lt;top val=&quot;19.56&quot;/&gt;&lt;width val=&quot;650.64&quot;/&gt;&lt;height val=&quot;93.36&quot;/&gt;&lt;/ThreeDShapeInfo&gt;"/>
</p:tagLst>
</file>

<file path=ppt/tags/tag32.xml><?xml version="1.0" encoding="utf-8"?>
<p:tagLst xmlns:a="http://schemas.openxmlformats.org/drawingml/2006/main" xmlns:r="http://schemas.openxmlformats.org/officeDocument/2006/relationships" xmlns:p="http://schemas.openxmlformats.org/presentationml/2006/main">
  <p:tag name="PPSNARRATION" val="15,259545687,C:\Users\achodges\Documents\Local Store\Exotic Species and Biosecurity Issues-2010\Final Lectures\Lecture 4, September 8, 2010_pptx\Media.ppcx"/>
</p:tagLst>
</file>

<file path=ppt/tags/tag3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4E60C62-8B40-4B5E-8019-50241DD7BEBA}&quot;/&gt;&lt;filename val=&quot;C:\Users\achodges\Desktop\Lecture 4\data\asimages\{74E60C62-8B40-4B5E-8019-50241DD7BEBA}.png&quot;/&gt;&lt;hasEffects val=&quot;1&quot;/&gt;&lt;left val=&quot;35.28&quot;/&gt;&lt;top val=&quot;19.56&quot;/&gt;&lt;width val=&quot;650.64&quot;/&gt;&lt;height val=&quot;93.36&quot;/&gt;&lt;/ThreeDShapeInfo&gt;"/>
</p:tagLst>
</file>

<file path=ppt/tags/tag34.xml><?xml version="1.0" encoding="utf-8"?>
<p:tagLst xmlns:a="http://schemas.openxmlformats.org/drawingml/2006/main" xmlns:r="http://schemas.openxmlformats.org/officeDocument/2006/relationships" xmlns:p="http://schemas.openxmlformats.org/presentationml/2006/main">
  <p:tag name="PPSNARRATION" val="16,259545687,C:\Users\achodges\Documents\Local Store\Exotic Species and Biosecurity Issues-2010\Final Lectures\Lecture 4, September 8, 2010_pptx\Media.ppcx"/>
</p:tagLst>
</file>

<file path=ppt/tags/tag35.xml><?xml version="1.0" encoding="utf-8"?>
<p:tagLst xmlns:a="http://schemas.openxmlformats.org/drawingml/2006/main" xmlns:r="http://schemas.openxmlformats.org/officeDocument/2006/relationships" xmlns:p="http://schemas.openxmlformats.org/presentationml/2006/main">
  <p:tag name="PRESENTER_SHAPEINFO" val="&lt;ThreeDShapeInfo&gt;&lt;uuid val=&quot;{B63CE36E-0C3E-40F1-A927-45B4CA9AC3E0}&quot;/&gt;&lt;filename val=&quot;C:\Users\achodges\Desktop\Lecture 4\data\asimages\{B63CE36E-0C3E-40F1-A927-45B4CA9AC3E0}.png&quot;/&gt;&lt;hasEffects val=&quot;1&quot;/&gt;&lt;left val=&quot;35.28&quot;/&gt;&lt;top val=&quot;19.56&quot;/&gt;&lt;width val=&quot;650.64&quot;/&gt;&lt;height val=&quot;93.36&quot;/&gt;&lt;/ThreeDShapeInfo&gt;"/>
</p:tagLst>
</file>

<file path=ppt/tags/tag36.xml><?xml version="1.0" encoding="utf-8"?>
<p:tagLst xmlns:a="http://schemas.openxmlformats.org/drawingml/2006/main" xmlns:r="http://schemas.openxmlformats.org/officeDocument/2006/relationships" xmlns:p="http://schemas.openxmlformats.org/presentationml/2006/main">
  <p:tag name="PPSNARRATION" val="17,259545687,C:\Users\achodges\Documents\Local Store\Exotic Species and Biosecurity Issues-2010\Final Lectures\Lecture 4, September 8, 2010_pptx\Media.ppcx"/>
</p:tagLst>
</file>

<file path=ppt/tags/tag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9A8A0B86-FF94-48F2-A593-0AD29212C650}&quot;/&gt;&lt;filename val=&quot;C:\Users\achodges\Desktop\Lecture 4\data\asimages\{9A8A0B86-FF94-48F2-A593-0AD29212C650}.png&quot;/&gt;&lt;hasEffects val=&quot;1&quot;/&gt;&lt;left val=&quot;35.28&quot;/&gt;&lt;top val=&quot;19.56&quot;/&gt;&lt;width val=&quot;650.64&quot;/&gt;&lt;height val=&quot;93.36&quot;/&gt;&lt;/ThreeDShapeInfo&gt;"/>
</p:tagLst>
</file>

<file path=ppt/tags/tag38.xml><?xml version="1.0" encoding="utf-8"?>
<p:tagLst xmlns:a="http://schemas.openxmlformats.org/drawingml/2006/main" xmlns:r="http://schemas.openxmlformats.org/officeDocument/2006/relationships" xmlns:p="http://schemas.openxmlformats.org/presentationml/2006/main">
  <p:tag name="PPSNARRATION" val="18,259545687,C:\Users\achodges\Documents\Local Store\Exotic Species and Biosecurity Issues-2010\Final Lectures\Lecture 4, September 8, 2010_pptx\Media.ppcx"/>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5AD87B18-ACC1-4704-A28D-608230A617DD}&quot;/&gt;&lt;filename val=&quot;C:\Users\achodges\Desktop\Lecture 4\data\asimages\{5AD87B18-ACC1-4704-A28D-608230A617DD}.png&quot;/&gt;&lt;hasEffects val=&quot;1&quot;/&gt;&lt;left val=&quot;16.56&quot;/&gt;&lt;top val=&quot;19.56&quot;/&gt;&lt;width val=&quot;690.36&quot;/&gt;&lt;height val=&quot;93.36&quot;/&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5D5AE3FC-1B05-4A0F-AAAC-CD405991E4B3}&quot;/&gt;&lt;filename val=&quot;C:\Users\achodges\Desktop\Lecture 4\data\asimages\{5D5AE3FC-1B05-4A0F-AAAC-CD405991E4B3}.png&quot;/&gt;&lt;hasEffects val=&quot;1&quot;/&gt;&lt;left val=&quot;44.28&quot;/&gt;&lt;top val=&quot;111&quot;/&gt;&lt;width val=&quot;635.64&quot;/&gt;&lt;height val=&quot;6.36&quot;/&gt;&lt;/ThreeDShapeInfo&gt;"/>
</p:tagLst>
</file>

<file path=ppt/tags/tag40.xml><?xml version="1.0" encoding="utf-8"?>
<p:tagLst xmlns:a="http://schemas.openxmlformats.org/drawingml/2006/main" xmlns:r="http://schemas.openxmlformats.org/officeDocument/2006/relationships" xmlns:p="http://schemas.openxmlformats.org/presentationml/2006/main">
  <p:tag name="PPSNARRATION" val="19,259545687,C:\Users\achodges\Documents\Local Store\Exotic Species and Biosecurity Issues-2010\Final Lectures\Lecture 4, September 8, 2010_pptx\Media.ppcx"/>
</p:tagLst>
</file>

<file path=ppt/tags/tag41.xml><?xml version="1.0" encoding="utf-8"?>
<p:tagLst xmlns:a="http://schemas.openxmlformats.org/drawingml/2006/main" xmlns:r="http://schemas.openxmlformats.org/officeDocument/2006/relationships" xmlns:p="http://schemas.openxmlformats.org/presentationml/2006/main">
  <p:tag name="PRESENTER_SHAPEINFO" val="&lt;ThreeDShapeInfo&gt;&lt;uuid val=&quot;{7D988E31-711B-40D9-A821-014FE37A04EA}&quot;/&gt;&lt;filename val=&quot;C:\Users\achodges\Desktop\Lecture 4\data\asimages\{7D988E31-711B-40D9-A821-014FE37A04EA}.png&quot;/&gt;&lt;hasEffects val=&quot;1&quot;/&gt;&lt;left val=&quot;24.72&quot;/&gt;&lt;top val=&quot;19.56&quot;/&gt;&lt;width val=&quot;685.2&quot;/&gt;&lt;height val=&quot;93.36&quot;/&gt;&lt;/ThreeDShapeInfo&gt;"/>
</p:tagLst>
</file>

<file path=ppt/tags/tag42.xml><?xml version="1.0" encoding="utf-8"?>
<p:tagLst xmlns:a="http://schemas.openxmlformats.org/drawingml/2006/main" xmlns:r="http://schemas.openxmlformats.org/officeDocument/2006/relationships" xmlns:p="http://schemas.openxmlformats.org/presentationml/2006/main">
  <p:tag name="PPSNARRATION" val="20,259545687,C:\Users\achodges\Documents\Local Store\Exotic Species and Biosecurity Issues-2010\Final Lectures\Lecture 4, September 8, 2010_pptx\Media.ppcx"/>
</p:tagLst>
</file>

<file path=ppt/tags/tag43.xml><?xml version="1.0" encoding="utf-8"?>
<p:tagLst xmlns:a="http://schemas.openxmlformats.org/drawingml/2006/main" xmlns:r="http://schemas.openxmlformats.org/officeDocument/2006/relationships" xmlns:p="http://schemas.openxmlformats.org/presentationml/2006/main">
  <p:tag name="PRESENTER_SHAPEINFO" val="&lt;ThreeDShapeInfo&gt;&lt;uuid val=&quot;{6FFB44CF-40CE-42FD-83BD-5A832DBE63BC}&quot;/&gt;&lt;filename val=&quot;C:\Users\achodges\Desktop\Lecture 4\data\asimages\{6FFB44CF-40CE-42FD-83BD-5A832DBE63BC}.png&quot;/&gt;&lt;hasEffects val=&quot;1&quot;/&gt;&lt;left val=&quot;24.72&quot;/&gt;&lt;top val=&quot;19.56&quot;/&gt;&lt;width val=&quot;685.2&quot;/&gt;&lt;height val=&quot;93.36&quot;/&gt;&lt;/ThreeDShapeInfo&gt;"/>
</p:tagLst>
</file>

<file path=ppt/tags/tag44.xml><?xml version="1.0" encoding="utf-8"?>
<p:tagLst xmlns:a="http://schemas.openxmlformats.org/drawingml/2006/main" xmlns:r="http://schemas.openxmlformats.org/officeDocument/2006/relationships" xmlns:p="http://schemas.openxmlformats.org/presentationml/2006/main">
  <p:tag name="PPSNARRATION" val="21,259545687,C:\Users\achodges\Documents\Local Store\Exotic Species and Biosecurity Issues-2010\Final Lectures\Lecture 4, September 8, 2010_pptx\Media.ppcx"/>
</p:tagLst>
</file>

<file path=ppt/tags/tag4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737F109-3930-4BE5-9540-4E47DFB083E4}&quot;/&gt;&lt;filename val=&quot;C:\Users\achodges\Desktop\Lecture 4\data\asimages\{5737F109-3930-4BE5-9540-4E47DFB083E4}.png&quot;/&gt;&lt;hasEffects val=&quot;1&quot;/&gt;&lt;left val=&quot;35.28&quot;/&gt;&lt;top val=&quot;-6.72&quot;/&gt;&lt;width val=&quot;650.64&quot;/&gt;&lt;height val=&quot;119.64&quot;/&gt;&lt;/ThreeDShapeInfo&gt;"/>
</p:tagLst>
</file>

<file path=ppt/tags/tag46.xml><?xml version="1.0" encoding="utf-8"?>
<p:tagLst xmlns:a="http://schemas.openxmlformats.org/drawingml/2006/main" xmlns:r="http://schemas.openxmlformats.org/officeDocument/2006/relationships" xmlns:p="http://schemas.openxmlformats.org/presentationml/2006/main">
  <p:tag name="PPSNARRATION" val="22,259545687,C:\Users\achodges\Documents\Local Store\Exotic Species and Biosecurity Issues-2010\Final Lectures\Lecture 4, September 8, 2010_pptx\Media.ppcx"/>
</p:tagLst>
</file>

<file path=ppt/tags/tag47.xml><?xml version="1.0" encoding="utf-8"?>
<p:tagLst xmlns:a="http://schemas.openxmlformats.org/drawingml/2006/main" xmlns:r="http://schemas.openxmlformats.org/officeDocument/2006/relationships" xmlns:p="http://schemas.openxmlformats.org/presentationml/2006/main">
  <p:tag name="PRESENTER_SHAPEINFO" val="&lt;ThreeDShapeInfo&gt;&lt;uuid val=&quot;{79DC4F4F-5267-4CA4-B400-649A9AC6A36C}&quot;/&gt;&lt;filename val=&quot;C:\Users\achodges\Desktop\Lecture 4\data\asimages\{79DC4F4F-5267-4CA4-B400-649A9AC6A36C}.png&quot;/&gt;&lt;hasEffects val=&quot;1&quot;/&gt;&lt;left val=&quot;35.28&quot;/&gt;&lt;top val=&quot;-6.72&quot;/&gt;&lt;width val=&quot;650.64&quot;/&gt;&lt;height val=&quot;119.64&quot;/&gt;&lt;/ThreeDShapeInfo&gt;"/>
</p:tagLst>
</file>

<file path=ppt/tags/tag48.xml><?xml version="1.0" encoding="utf-8"?>
<p:tagLst xmlns:a="http://schemas.openxmlformats.org/drawingml/2006/main" xmlns:r="http://schemas.openxmlformats.org/officeDocument/2006/relationships" xmlns:p="http://schemas.openxmlformats.org/presentationml/2006/main">
  <p:tag name="PPSNARRATION" val="23,259545687,C:\Users\achodges\Documents\Local Store\Exotic Species and Biosecurity Issues-2010\Final Lectures\Lecture 4, September 8, 2010_pptx\Media.ppcx"/>
</p:tagLst>
</file>

<file path=ppt/tags/tag49.xml><?xml version="1.0" encoding="utf-8"?>
<p:tagLst xmlns:a="http://schemas.openxmlformats.org/drawingml/2006/main" xmlns:r="http://schemas.openxmlformats.org/officeDocument/2006/relationships" xmlns:p="http://schemas.openxmlformats.org/presentationml/2006/main">
  <p:tag name="PRESENTER_SHAPEINFO" val="&lt;ThreeDShapeInfo&gt;&lt;uuid val=&quot;{CBA51A9E-A4E4-456C-837F-3E61BE6DE38A}&quot;/&gt;&lt;filename val=&quot;C:\Users\achodges\Desktop\Lecture 4\data\asimages\{CBA51A9E-A4E4-456C-837F-3E61BE6DE38A}.png&quot;/&gt;&lt;hasEffects val=&quot;1&quot;/&gt;&lt;left val=&quot;35.28&quot;/&gt;&lt;top val=&quot;-6.72&quot;/&gt;&lt;width val=&quot;650.64&quot;/&gt;&lt;height val=&quot;119.64&quot;/&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9AB3C70A-8036-47BE-8D53-457B4C93B4E2}&quot;/&gt;&lt;filename val=&quot;C:\Users\achodges\Desktop\Lecture 4\data\asimages\{9AB3C70A-8036-47BE-8D53-457B4C93B4E2}.png&quot;/&gt;&lt;hasEffects val=&quot;1&quot;/&gt;&lt;left val=&quot;44.28&quot;/&gt;&lt;top val=&quot;111&quot;/&gt;&lt;width val=&quot;635.64&quot;/&gt;&lt;height val=&quot;6.36&quot;/&gt;&lt;/ThreeDShapeInfo&gt;"/>
</p:tagLst>
</file>

<file path=ppt/tags/tag50.xml><?xml version="1.0" encoding="utf-8"?>
<p:tagLst xmlns:a="http://schemas.openxmlformats.org/drawingml/2006/main" xmlns:r="http://schemas.openxmlformats.org/officeDocument/2006/relationships" xmlns:p="http://schemas.openxmlformats.org/presentationml/2006/main">
  <p:tag name="PPSNARRATION" val="24,259545687,C:\Users\achodges\Documents\Local Store\Exotic Species and Biosecurity Issues-2010\Final Lectures\Lecture 4, September 8, 2010_pptx\Media.ppcx"/>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727EF988-4EB1-4C78-A702-1C8FD3CE6333}&quot;/&gt;&lt;filename val=&quot;C:\Users\achodges\Desktop\Lecture 4\data\asimages\{727EF988-4EB1-4C78-A702-1C8FD3CE6333}.png&quot;/&gt;&lt;hasEffects val=&quot;1&quot;/&gt;&lt;left val=&quot;35.28&quot;/&gt;&lt;top val=&quot;-6.72&quot;/&gt;&lt;width val=&quot;650.64&quot;/&gt;&lt;height val=&quot;119.64&quot;/&gt;&lt;/ThreeDShapeInfo&gt;"/>
</p:tagLst>
</file>

<file path=ppt/tags/tag52.xml><?xml version="1.0" encoding="utf-8"?>
<p:tagLst xmlns:a="http://schemas.openxmlformats.org/drawingml/2006/main" xmlns:r="http://schemas.openxmlformats.org/officeDocument/2006/relationships" xmlns:p="http://schemas.openxmlformats.org/presentationml/2006/main">
  <p:tag name="PPSNARRATION" val="25,259545687,C:\Users\achodges\Documents\Local Store\Exotic Species and Biosecurity Issues-2010\Final Lectures\Lecture 4, September 8, 2010_pptx\Media.ppcx"/>
</p:tagLst>
</file>

<file path=ppt/tags/tag53.xml><?xml version="1.0" encoding="utf-8"?>
<p:tagLst xmlns:a="http://schemas.openxmlformats.org/drawingml/2006/main" xmlns:r="http://schemas.openxmlformats.org/officeDocument/2006/relationships" xmlns:p="http://schemas.openxmlformats.org/presentationml/2006/main">
  <p:tag name="PRESENTER_SHAPEINFO" val="&lt;ThreeDShapeInfo&gt;&lt;uuid val=&quot;{9216C1B3-3CFE-46B6-94D1-989E43B31C1C}&quot;/&gt;&lt;filename val=&quot;C:\Users\achodges\Desktop\Lecture 4\data\asimages\{9216C1B3-3CFE-46B6-94D1-989E43B31C1C}.png&quot;/&gt;&lt;hasEffects val=&quot;1&quot;/&gt;&lt;left val=&quot;16.56&quot;/&gt;&lt;top val=&quot;19.56&quot;/&gt;&lt;width val=&quot;690.36&quot;/&gt;&lt;height val=&quot;93.36&quot;/&gt;&lt;/ThreeDShapeInfo&gt;"/>
</p:tagLst>
</file>

<file path=ppt/tags/tag54.xml><?xml version="1.0" encoding="utf-8"?>
<p:tagLst xmlns:a="http://schemas.openxmlformats.org/drawingml/2006/main" xmlns:r="http://schemas.openxmlformats.org/officeDocument/2006/relationships" xmlns:p="http://schemas.openxmlformats.org/presentationml/2006/main">
  <p:tag name="PPSNARRATION" val="26,259545687,C:\Users\achodges\Documents\Local Store\Exotic Species and Biosecurity Issues-2010\Final Lectures\Lecture 4, September 8, 2010_pptx\Media.ppcx"/>
</p:tagLst>
</file>

<file path=ppt/tags/tag55.xml><?xml version="1.0" encoding="utf-8"?>
<p:tagLst xmlns:a="http://schemas.openxmlformats.org/drawingml/2006/main" xmlns:r="http://schemas.openxmlformats.org/officeDocument/2006/relationships" xmlns:p="http://schemas.openxmlformats.org/presentationml/2006/main">
  <p:tag name="PRESENTER_SHAPEINFO" val="&lt;ThreeDShapeInfo&gt;&lt;uuid val=&quot;{962FC59D-2240-466D-98B1-DD76768A7ACA}&quot;/&gt;&lt;filename val=&quot;C:\Users\achodges\Desktop\Lecture 4\data\asimages\{962FC59D-2240-466D-98B1-DD76768A7ACA}.png&quot;/&gt;&lt;hasEffects val=&quot;1&quot;/&gt;&lt;left val=&quot;35.28&quot;/&gt;&lt;top val=&quot;-6.72&quot;/&gt;&lt;width val=&quot;650.64&quot;/&gt;&lt;height val=&quot;119.64&quot;/&gt;&lt;/ThreeDShapeInfo&gt;"/>
</p:tagLst>
</file>

<file path=ppt/tags/tag56.xml><?xml version="1.0" encoding="utf-8"?>
<p:tagLst xmlns:a="http://schemas.openxmlformats.org/drawingml/2006/main" xmlns:r="http://schemas.openxmlformats.org/officeDocument/2006/relationships" xmlns:p="http://schemas.openxmlformats.org/presentationml/2006/main">
  <p:tag name="PPSNARRATION" val="27,259545687,C:\Users\achodges\Documents\Local Store\Exotic Species and Biosecurity Issues-2010\Final Lectures\Lecture 4, September 8, 2010_pptx\Media.ppcx"/>
</p:tagLst>
</file>

<file path=ppt/tags/tag57.xml><?xml version="1.0" encoding="utf-8"?>
<p:tagLst xmlns:a="http://schemas.openxmlformats.org/drawingml/2006/main" xmlns:r="http://schemas.openxmlformats.org/officeDocument/2006/relationships" xmlns:p="http://schemas.openxmlformats.org/presentationml/2006/main">
  <p:tag name="PRESENTER_SHAPEINFO" val="&lt;ThreeDShapeInfo&gt;&lt;uuid val=&quot;{BB879430-DBBE-4F43-92FC-57005A5535EB}&quot;/&gt;&lt;filename val=&quot;C:\Users\achodges\Desktop\Lecture 4\data\asimages\{BB879430-DBBE-4F43-92FC-57005A5535EB}.png&quot;/&gt;&lt;hasEffects val=&quot;1&quot;/&gt;&lt;left val=&quot;35.28&quot;/&gt;&lt;top val=&quot;19.56&quot;/&gt;&lt;width val=&quot;650.64&quot;/&gt;&lt;height val=&quot;93.36&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PSNARRATION" val="1,259545687,C:\Users\achodges\Documents\Local Store\Exotic Species and Biosecurity Issues-2010\Final Lectures\Lecture 4, September 8, 2010_pptx\Media.ppcx"/>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1EBD6F5A-A8A8-46E5-B72D-C45CCFE1BFC1}&quot;/&gt;&lt;filename val=&quot;C:\Users\achodges\Desktop\Lecture 4\data\asimages\{1EBD6F5A-A8A8-46E5-B72D-C45CCFE1BFC1}.png&quot;/&gt;&lt;hasEffects val=&quot;1&quot;/&gt;&lt;left val=&quot;30&quot;/&gt;&lt;top val=&quot;29.28&quot;/&gt;&lt;width val=&quot;661.92&quot;/&gt;&lt;height val=&quot;105.36&quot;/&gt;&lt;/ThreeDShapeInfo&gt;"/>
</p:tagLst>
</file>

<file path=ppt/tags/tag8.xml><?xml version="1.0" encoding="utf-8"?>
<p:tagLst xmlns:a="http://schemas.openxmlformats.org/drawingml/2006/main" xmlns:r="http://schemas.openxmlformats.org/officeDocument/2006/relationships" xmlns:p="http://schemas.openxmlformats.org/presentationml/2006/main">
  <p:tag name="PPSNARRATION" val="2,259545687,C:\Users\achodges\Documents\Local Store\Exotic Species and Biosecurity Issues-2010\Final Lectures\Lecture 4, September 8, 2010_pptx\Media.ppcx"/>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8DC2E7D0-D92F-4EB4-A525-56552E783586}&quot;/&gt;&lt;filename val=&quot;C:\Users\achodges\Desktop\Lecture 4\data\asimages\{8DC2E7D0-D92F-4EB4-A525-56552E783586}.png&quot;/&gt;&lt;hasEffects val=&quot;1&quot;/&gt;&lt;left val=&quot;35.28&quot;/&gt;&lt;top val=&quot;19.56&quot;/&gt;&lt;width val=&quot;650.64&quot;/&gt;&lt;height val=&quot;93.36&quot;/&gt;&lt;/ThreeDShape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4155</TotalTime>
  <Words>1694</Words>
  <Application>Microsoft Office PowerPoint</Application>
  <PresentationFormat>On-screen Show (4:3)</PresentationFormat>
  <Paragraphs>156</Paragraphs>
  <Slides>27</Slides>
  <Notes>11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Foundry</vt:lpstr>
      <vt:lpstr>International Trade Issues, Part 1</vt:lpstr>
      <vt:lpstr>Pakistan-Food Security Issues</vt:lpstr>
      <vt:lpstr>Objectives</vt:lpstr>
      <vt:lpstr>Terminology and Trade Concepts</vt:lpstr>
      <vt:lpstr>Terminology and Trade Concepts</vt:lpstr>
      <vt:lpstr>GATT Process-Key Questions</vt:lpstr>
      <vt:lpstr>Example GATT Case Challenge</vt:lpstr>
      <vt:lpstr>Terminology and Trade Concepts</vt:lpstr>
      <vt:lpstr>Terminology and Trade Concepts</vt:lpstr>
      <vt:lpstr>Terminology and Trade Concepts</vt:lpstr>
      <vt:lpstr>SPS Agreement, Article 2.3</vt:lpstr>
      <vt:lpstr>Terminology and Trade Concepts</vt:lpstr>
      <vt:lpstr>Terminology and Trade Concepts</vt:lpstr>
      <vt:lpstr>Compliance with WTO/SPS</vt:lpstr>
      <vt:lpstr>Compliance with WTO/SPS</vt:lpstr>
      <vt:lpstr>Compliance with WTO/SPS</vt:lpstr>
      <vt:lpstr>Compliance with WTO/SPS</vt:lpstr>
      <vt:lpstr>Terminology and Trade Concepts</vt:lpstr>
      <vt:lpstr>EC Beef Hormone Case Study</vt:lpstr>
      <vt:lpstr>EC Beef Hormone Case Study</vt:lpstr>
      <vt:lpstr>Australia’s Fresh, Chilled, and Frozen Canadian Salmon Ban</vt:lpstr>
      <vt:lpstr>Australia’s Fresh, Chilled, and Frozen Canadian Salmon Ban</vt:lpstr>
      <vt:lpstr>Restrictions on  U.S. Apples and Apricots</vt:lpstr>
      <vt:lpstr>Restrictions on  U.S. Apples and Apricots</vt:lpstr>
      <vt:lpstr>Terminology and Trade Concepts</vt:lpstr>
      <vt:lpstr>National Clean Plant Network (NCPN)</vt:lpstr>
      <vt:lpstr>Class Discussion Topics</vt:lpstr>
    </vt:vector>
  </TitlesOfParts>
  <Company>UF Institute of Food and Agricultural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Amanda Hodges</dc:creator>
  <cp:lastModifiedBy>Windows User</cp:lastModifiedBy>
  <cp:revision>329</cp:revision>
  <dcterms:created xsi:type="dcterms:W3CDTF">2007-07-15T01:01:19Z</dcterms:created>
  <dcterms:modified xsi:type="dcterms:W3CDTF">2010-09-06T16:07:51Z</dcterms:modified>
</cp:coreProperties>
</file>